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8" r:id="rId1"/>
    <p:sldMasterId id="2147483652" r:id="rId2"/>
    <p:sldMasterId id="2147483654" r:id="rId3"/>
    <p:sldMasterId id="2147483650" r:id="rId4"/>
    <p:sldMasterId id="2147483656" r:id="rId5"/>
    <p:sldMasterId id="2147483658" r:id="rId6"/>
    <p:sldMasterId id="2147483660" r:id="rId7"/>
    <p:sldMasterId id="2147483662" r:id="rId8"/>
  </p:sldMasterIdLst>
  <p:notesMasterIdLst>
    <p:notesMasterId r:id="rId36"/>
  </p:notesMasterIdLst>
  <p:sldIdLst>
    <p:sldId id="257" r:id="rId9"/>
    <p:sldId id="258" r:id="rId10"/>
    <p:sldId id="264" r:id="rId11"/>
    <p:sldId id="270" r:id="rId12"/>
    <p:sldId id="271" r:id="rId13"/>
    <p:sldId id="279" r:id="rId14"/>
    <p:sldId id="272" r:id="rId15"/>
    <p:sldId id="276" r:id="rId16"/>
    <p:sldId id="280" r:id="rId17"/>
    <p:sldId id="275" r:id="rId18"/>
    <p:sldId id="281" r:id="rId19"/>
    <p:sldId id="277" r:id="rId20"/>
    <p:sldId id="282" r:id="rId21"/>
    <p:sldId id="283" r:id="rId22"/>
    <p:sldId id="278" r:id="rId23"/>
    <p:sldId id="285" r:id="rId24"/>
    <p:sldId id="286" r:id="rId25"/>
    <p:sldId id="274" r:id="rId26"/>
    <p:sldId id="287" r:id="rId27"/>
    <p:sldId id="288" r:id="rId28"/>
    <p:sldId id="290" r:id="rId29"/>
    <p:sldId id="291" r:id="rId30"/>
    <p:sldId id="273" r:id="rId31"/>
    <p:sldId id="293" r:id="rId32"/>
    <p:sldId id="292" r:id="rId33"/>
    <p:sldId id="284" r:id="rId34"/>
    <p:sldId id="268"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2D4B"/>
    <a:srgbClr val="E57200"/>
    <a:srgbClr val="FF8800"/>
    <a:srgbClr val="FF6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7"/>
    <p:restoredTop sz="78663"/>
  </p:normalViewPr>
  <p:slideViewPr>
    <p:cSldViewPr snapToGrid="0" snapToObjects="1">
      <p:cViewPr>
        <p:scale>
          <a:sx n="79" d="100"/>
          <a:sy n="79" d="100"/>
        </p:scale>
        <p:origin x="2392" y="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BE0F3-15EE-DF4C-8FFC-8569DFCD1555}" type="datetimeFigureOut">
              <a:rPr lang="en-US" smtClean="0"/>
              <a:t>4/4/23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29162C-636B-8648-97CD-C8F1A139D8EF}" type="slidenum">
              <a:rPr lang="en-US" smtClean="0"/>
              <a:t>‹#›</a:t>
            </a:fld>
            <a:endParaRPr lang="en-US"/>
          </a:p>
        </p:txBody>
      </p:sp>
    </p:spTree>
    <p:extLst>
      <p:ext uri="{BB962C8B-B14F-4D97-AF65-F5344CB8AC3E}">
        <p14:creationId xmlns:p14="http://schemas.microsoft.com/office/powerpoint/2010/main" val="3678244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D1D5DB"/>
                </a:solidFill>
                <a:effectLst/>
                <a:latin typeface="Söhne"/>
              </a:rPr>
              <a:t>Title: Congestive Heart Failure Management in a Medical-Surgical Nursing Course</a:t>
            </a:r>
          </a:p>
          <a:p>
            <a:pPr algn="l"/>
            <a:endParaRPr lang="en-US" b="0" i="0" dirty="0">
              <a:solidFill>
                <a:srgbClr val="D1D5DB"/>
              </a:solidFill>
              <a:effectLst/>
              <a:latin typeface="Söhne"/>
            </a:endParaRPr>
          </a:p>
          <a:p>
            <a:pPr algn="l"/>
            <a:r>
              <a:rPr lang="en-US" b="0" i="0" dirty="0">
                <a:solidFill>
                  <a:srgbClr val="D1D5DB"/>
                </a:solidFill>
                <a:effectLst/>
                <a:latin typeface="Söhne"/>
              </a:rPr>
              <a:t>Case Study: Mrs. Smith, a 65-year-old female</a:t>
            </a:r>
          </a:p>
          <a:p>
            <a:pPr algn="l"/>
            <a:endParaRPr lang="en-US" b="0" i="0" dirty="0">
              <a:solidFill>
                <a:srgbClr val="D1D5DB"/>
              </a:solidFill>
              <a:effectLst/>
              <a:latin typeface="Söhne"/>
            </a:endParaRPr>
          </a:p>
          <a:p>
            <a:pPr algn="l"/>
            <a:r>
              <a:rPr lang="en-US" b="0" i="0" dirty="0">
                <a:solidFill>
                  <a:srgbClr val="D1D5DB"/>
                </a:solidFill>
                <a:effectLst/>
                <a:latin typeface="Söhne"/>
              </a:rPr>
              <a:t>Learning Objectives:</a:t>
            </a:r>
          </a:p>
          <a:p>
            <a:pPr algn="l">
              <a:buFont typeface="+mj-lt"/>
              <a:buAutoNum type="arabicPeriod"/>
            </a:pPr>
            <a:r>
              <a:rPr lang="en-US" b="0" i="0" dirty="0">
                <a:solidFill>
                  <a:srgbClr val="D1D5DB"/>
                </a:solidFill>
                <a:effectLst/>
                <a:latin typeface="Söhne"/>
              </a:rPr>
              <a:t>Identify signs and symptoms of congestive heart failure.</a:t>
            </a:r>
          </a:p>
          <a:p>
            <a:pPr algn="l">
              <a:buFont typeface="+mj-lt"/>
              <a:buAutoNum type="arabicPeriod"/>
            </a:pPr>
            <a:r>
              <a:rPr lang="en-US" b="0" i="0" dirty="0">
                <a:solidFill>
                  <a:srgbClr val="D1D5DB"/>
                </a:solidFill>
                <a:effectLst/>
                <a:latin typeface="Söhne"/>
              </a:rPr>
              <a:t>Interpret diagnostic test results related to congestive heart failure.</a:t>
            </a:r>
          </a:p>
          <a:p>
            <a:pPr algn="l">
              <a:buFont typeface="+mj-lt"/>
              <a:buAutoNum type="arabicPeriod"/>
            </a:pPr>
            <a:r>
              <a:rPr lang="en-US" b="0" i="0" dirty="0">
                <a:solidFill>
                  <a:srgbClr val="D1D5DB"/>
                </a:solidFill>
                <a:effectLst/>
                <a:latin typeface="Söhne"/>
              </a:rPr>
              <a:t>Develop a nursing care plan for a patient with congestive heart failure.</a:t>
            </a:r>
          </a:p>
          <a:p>
            <a:pPr algn="l">
              <a:buFont typeface="+mj-lt"/>
              <a:buAutoNum type="arabicPeriod"/>
            </a:pPr>
            <a:endParaRPr lang="en-US" b="0" i="0" dirty="0">
              <a:solidFill>
                <a:srgbClr val="D1D5DB"/>
              </a:solidFill>
              <a:effectLst/>
              <a:latin typeface="Söhne"/>
            </a:endParaRPr>
          </a:p>
          <a:p>
            <a:pPr algn="l"/>
            <a:r>
              <a:rPr lang="en-US" b="0" i="0" dirty="0">
                <a:solidFill>
                  <a:srgbClr val="D1D5DB"/>
                </a:solidFill>
                <a:effectLst/>
                <a:latin typeface="Söhne"/>
              </a:rPr>
              <a:t>Patient Demographics: Age: 65 Gender: Female</a:t>
            </a:r>
          </a:p>
          <a:p>
            <a:pPr algn="l"/>
            <a:endParaRPr lang="en-US" b="0" i="0" dirty="0">
              <a:solidFill>
                <a:srgbClr val="D1D5DB"/>
              </a:solidFill>
              <a:effectLst/>
              <a:latin typeface="Söhne"/>
            </a:endParaRPr>
          </a:p>
          <a:p>
            <a:pPr algn="l"/>
            <a:r>
              <a:rPr lang="en-US" b="0" i="0" dirty="0">
                <a:solidFill>
                  <a:srgbClr val="D1D5DB"/>
                </a:solidFill>
                <a:effectLst/>
                <a:latin typeface="Söhne"/>
              </a:rPr>
              <a:t>Chief Complaint: Shortness of breath and swelling in legs</a:t>
            </a:r>
          </a:p>
          <a:p>
            <a:pPr algn="l"/>
            <a:endParaRPr lang="en-US" b="0" i="0" dirty="0">
              <a:solidFill>
                <a:srgbClr val="D1D5DB"/>
              </a:solidFill>
              <a:effectLst/>
              <a:latin typeface="Söhne"/>
            </a:endParaRPr>
          </a:p>
          <a:p>
            <a:pPr algn="l"/>
            <a:r>
              <a:rPr lang="en-US" b="0" i="0" dirty="0">
                <a:solidFill>
                  <a:srgbClr val="D1D5DB"/>
                </a:solidFill>
                <a:effectLst/>
                <a:latin typeface="Söhne"/>
              </a:rPr>
              <a:t>Relevant Medical History:</a:t>
            </a:r>
          </a:p>
          <a:p>
            <a:pPr algn="l">
              <a:buFont typeface="Arial" panose="020B0604020202020204" pitchFamily="34" charset="0"/>
              <a:buChar char="•"/>
            </a:pPr>
            <a:r>
              <a:rPr lang="en-US" b="0" i="0" dirty="0">
                <a:solidFill>
                  <a:srgbClr val="D1D5DB"/>
                </a:solidFill>
                <a:effectLst/>
                <a:latin typeface="Söhne"/>
              </a:rPr>
              <a:t>Hypertension</a:t>
            </a:r>
          </a:p>
          <a:p>
            <a:pPr algn="l">
              <a:buFont typeface="Arial" panose="020B0604020202020204" pitchFamily="34" charset="0"/>
              <a:buChar char="•"/>
            </a:pPr>
            <a:r>
              <a:rPr lang="en-US" b="0" i="0" dirty="0">
                <a:solidFill>
                  <a:srgbClr val="D1D5DB"/>
                </a:solidFill>
                <a:effectLst/>
                <a:latin typeface="Söhne"/>
              </a:rPr>
              <a:t>Type 2 diabetes</a:t>
            </a:r>
          </a:p>
          <a:p>
            <a:pPr algn="l">
              <a:buFont typeface="Arial" panose="020B0604020202020204" pitchFamily="34" charset="0"/>
              <a:buChar char="•"/>
            </a:pPr>
            <a:endParaRPr lang="en-US" b="0" i="0" dirty="0">
              <a:solidFill>
                <a:srgbClr val="D1D5DB"/>
              </a:solidFill>
              <a:effectLst/>
              <a:latin typeface="Söhne"/>
            </a:endParaRPr>
          </a:p>
          <a:p>
            <a:pPr algn="l"/>
            <a:r>
              <a:rPr lang="en-US" b="0" i="0" dirty="0">
                <a:solidFill>
                  <a:srgbClr val="D1D5DB"/>
                </a:solidFill>
                <a:effectLst/>
                <a:latin typeface="Söhne"/>
              </a:rPr>
              <a:t>Clinical Presentation: Vital signs:</a:t>
            </a:r>
          </a:p>
          <a:p>
            <a:pPr algn="l">
              <a:buFont typeface="Arial" panose="020B0604020202020204" pitchFamily="34" charset="0"/>
              <a:buChar char="•"/>
            </a:pPr>
            <a:r>
              <a:rPr lang="en-US" b="0" i="0" dirty="0">
                <a:solidFill>
                  <a:srgbClr val="D1D5DB"/>
                </a:solidFill>
                <a:effectLst/>
                <a:latin typeface="Söhne"/>
              </a:rPr>
              <a:t>Blood pressure: 150/95 mm Hg</a:t>
            </a:r>
          </a:p>
          <a:p>
            <a:pPr algn="l">
              <a:buFont typeface="Arial" panose="020B0604020202020204" pitchFamily="34" charset="0"/>
              <a:buChar char="•"/>
            </a:pPr>
            <a:r>
              <a:rPr lang="en-US" b="0" i="0" dirty="0">
                <a:solidFill>
                  <a:srgbClr val="D1D5DB"/>
                </a:solidFill>
                <a:effectLst/>
                <a:latin typeface="Söhne"/>
              </a:rPr>
              <a:t>Heart rate: 110 bpm</a:t>
            </a:r>
          </a:p>
          <a:p>
            <a:pPr algn="l">
              <a:buFont typeface="Arial" panose="020B0604020202020204" pitchFamily="34" charset="0"/>
              <a:buChar char="•"/>
            </a:pPr>
            <a:r>
              <a:rPr lang="en-US" b="0" i="0" dirty="0">
                <a:solidFill>
                  <a:srgbClr val="D1D5DB"/>
                </a:solidFill>
                <a:effectLst/>
                <a:latin typeface="Söhne"/>
              </a:rPr>
              <a:t>Respiratory rate: 22 breaths/min</a:t>
            </a:r>
          </a:p>
          <a:p>
            <a:pPr algn="l">
              <a:buFont typeface="Arial" panose="020B0604020202020204" pitchFamily="34" charset="0"/>
              <a:buChar char="•"/>
            </a:pPr>
            <a:r>
              <a:rPr lang="en-US" b="0" i="0" dirty="0">
                <a:solidFill>
                  <a:srgbClr val="D1D5DB"/>
                </a:solidFill>
                <a:effectLst/>
                <a:latin typeface="Söhne"/>
              </a:rPr>
              <a:t>Oxygen saturation: 92% on room air</a:t>
            </a:r>
          </a:p>
          <a:p>
            <a:pPr algn="l">
              <a:buFont typeface="Arial" panose="020B0604020202020204" pitchFamily="34" charset="0"/>
              <a:buChar char="•"/>
            </a:pPr>
            <a:r>
              <a:rPr lang="en-US" b="0" i="0" dirty="0">
                <a:solidFill>
                  <a:srgbClr val="D1D5DB"/>
                </a:solidFill>
                <a:effectLst/>
                <a:latin typeface="Söhne"/>
              </a:rPr>
              <a:t>Temperature: 98.6°F (37°C)</a:t>
            </a:r>
          </a:p>
          <a:p>
            <a:pPr algn="l">
              <a:buFont typeface="Arial" panose="020B0604020202020204" pitchFamily="34" charset="0"/>
              <a:buChar char="•"/>
            </a:pPr>
            <a:endParaRPr lang="en-US" b="0" i="0" dirty="0">
              <a:solidFill>
                <a:srgbClr val="D1D5DB"/>
              </a:solidFill>
              <a:effectLst/>
              <a:latin typeface="Söhne"/>
            </a:endParaRPr>
          </a:p>
          <a:p>
            <a:pPr algn="l"/>
            <a:r>
              <a:rPr lang="en-US" b="0" i="0" dirty="0">
                <a:solidFill>
                  <a:srgbClr val="D1D5DB"/>
                </a:solidFill>
                <a:effectLst/>
                <a:latin typeface="Söhne"/>
              </a:rPr>
              <a:t>Physical examination findings:</a:t>
            </a:r>
          </a:p>
          <a:p>
            <a:pPr algn="l">
              <a:buFont typeface="Arial" panose="020B0604020202020204" pitchFamily="34" charset="0"/>
              <a:buChar char="•"/>
            </a:pPr>
            <a:r>
              <a:rPr lang="en-US" b="0" i="0" dirty="0">
                <a:solidFill>
                  <a:srgbClr val="D1D5DB"/>
                </a:solidFill>
                <a:effectLst/>
                <a:latin typeface="Söhne"/>
              </a:rPr>
              <a:t>Jugular venous distention</a:t>
            </a:r>
          </a:p>
          <a:p>
            <a:pPr algn="l">
              <a:buFont typeface="Arial" panose="020B0604020202020204" pitchFamily="34" charset="0"/>
              <a:buChar char="•"/>
            </a:pPr>
            <a:r>
              <a:rPr lang="en-US" b="0" i="0" dirty="0">
                <a:solidFill>
                  <a:srgbClr val="D1D5DB"/>
                </a:solidFill>
                <a:effectLst/>
                <a:latin typeface="Söhne"/>
              </a:rPr>
              <a:t>Crackles in bilateral lower lung fields</a:t>
            </a:r>
          </a:p>
          <a:p>
            <a:pPr algn="l">
              <a:buFont typeface="Arial" panose="020B0604020202020204" pitchFamily="34" charset="0"/>
              <a:buChar char="•"/>
            </a:pPr>
            <a:r>
              <a:rPr lang="en-US" b="0" i="0" dirty="0">
                <a:solidFill>
                  <a:srgbClr val="D1D5DB"/>
                </a:solidFill>
                <a:effectLst/>
                <a:latin typeface="Söhne"/>
              </a:rPr>
              <a:t>2+ pitting edema in both lower extremities</a:t>
            </a:r>
          </a:p>
          <a:p>
            <a:pPr algn="l">
              <a:buFont typeface="Arial" panose="020B0604020202020204" pitchFamily="34" charset="0"/>
              <a:buChar char="•"/>
            </a:pPr>
            <a:r>
              <a:rPr lang="en-US" b="0" i="0" dirty="0">
                <a:solidFill>
                  <a:srgbClr val="D1D5DB"/>
                </a:solidFill>
                <a:effectLst/>
                <a:latin typeface="Söhne"/>
              </a:rPr>
              <a:t>Distended abdomen with positive fluid wave</a:t>
            </a:r>
          </a:p>
          <a:p>
            <a:pPr algn="l">
              <a:buFont typeface="Arial" panose="020B0604020202020204" pitchFamily="34" charset="0"/>
              <a:buChar char="•"/>
            </a:pPr>
            <a:endParaRPr lang="en-US" b="0" i="0" dirty="0">
              <a:solidFill>
                <a:srgbClr val="D1D5DB"/>
              </a:solidFill>
              <a:effectLst/>
              <a:latin typeface="Söhne"/>
            </a:endParaRPr>
          </a:p>
          <a:p>
            <a:pPr algn="l"/>
            <a:r>
              <a:rPr lang="en-US" b="0" i="0" dirty="0">
                <a:solidFill>
                  <a:srgbClr val="D1D5DB"/>
                </a:solidFill>
                <a:effectLst/>
                <a:latin typeface="Söhne"/>
              </a:rPr>
              <a:t>Diagnostic Tests and Results:</a:t>
            </a:r>
          </a:p>
          <a:p>
            <a:pPr algn="l">
              <a:buFont typeface="Arial" panose="020B0604020202020204" pitchFamily="34" charset="0"/>
              <a:buChar char="•"/>
            </a:pPr>
            <a:r>
              <a:rPr lang="en-US" b="0" i="0" dirty="0">
                <a:solidFill>
                  <a:srgbClr val="D1D5DB"/>
                </a:solidFill>
                <a:effectLst/>
                <a:latin typeface="Söhne"/>
              </a:rPr>
              <a:t>B-type Natriuretic Peptide (BNP): 900 </a:t>
            </a:r>
            <a:r>
              <a:rPr lang="en-US" b="0" i="0" dirty="0" err="1">
                <a:solidFill>
                  <a:srgbClr val="D1D5DB"/>
                </a:solidFill>
                <a:effectLst/>
                <a:latin typeface="Söhne"/>
              </a:rPr>
              <a:t>pg</a:t>
            </a:r>
            <a:r>
              <a:rPr lang="en-US" b="0" i="0" dirty="0">
                <a:solidFill>
                  <a:srgbClr val="D1D5DB"/>
                </a:solidFill>
                <a:effectLst/>
                <a:latin typeface="Söhne"/>
              </a:rPr>
              <a:t>/mL (normal range: &lt;100 </a:t>
            </a:r>
            <a:r>
              <a:rPr lang="en-US" b="0" i="0" dirty="0" err="1">
                <a:solidFill>
                  <a:srgbClr val="D1D5DB"/>
                </a:solidFill>
                <a:effectLst/>
                <a:latin typeface="Söhne"/>
              </a:rPr>
              <a:t>pg</a:t>
            </a:r>
            <a:r>
              <a:rPr lang="en-US" b="0" i="0" dirty="0">
                <a:solidFill>
                  <a:srgbClr val="D1D5DB"/>
                </a:solidFill>
                <a:effectLst/>
                <a:latin typeface="Söhne"/>
              </a:rPr>
              <a:t>/mL)</a:t>
            </a:r>
          </a:p>
          <a:p>
            <a:pPr algn="l">
              <a:buFont typeface="Arial" panose="020B0604020202020204" pitchFamily="34" charset="0"/>
              <a:buChar char="•"/>
            </a:pPr>
            <a:r>
              <a:rPr lang="en-US" b="0" i="0" dirty="0">
                <a:solidFill>
                  <a:srgbClr val="D1D5DB"/>
                </a:solidFill>
                <a:effectLst/>
                <a:latin typeface="Söhne"/>
              </a:rPr>
              <a:t>Chest X-ray: Cardiomegaly and bilateral pulmonary congestion</a:t>
            </a:r>
          </a:p>
          <a:p>
            <a:pPr algn="l">
              <a:buFont typeface="Arial" panose="020B0604020202020204" pitchFamily="34" charset="0"/>
              <a:buChar char="•"/>
            </a:pPr>
            <a:r>
              <a:rPr lang="en-US" b="0" i="0" dirty="0">
                <a:solidFill>
                  <a:srgbClr val="D1D5DB"/>
                </a:solidFill>
                <a:effectLst/>
                <a:latin typeface="Söhne"/>
              </a:rPr>
              <a:t>Electrocardiogram (ECG): Sinus tachycardia, left ventricular hypertrophy</a:t>
            </a:r>
          </a:p>
          <a:p>
            <a:pPr algn="l">
              <a:buFont typeface="Arial" panose="020B0604020202020204" pitchFamily="34" charset="0"/>
              <a:buChar char="•"/>
            </a:pPr>
            <a:r>
              <a:rPr lang="en-US" b="0" i="0" dirty="0">
                <a:solidFill>
                  <a:srgbClr val="D1D5DB"/>
                </a:solidFill>
                <a:effectLst/>
                <a:latin typeface="Söhne"/>
              </a:rPr>
              <a:t>Complete blood count (CBC): Within normal limits</a:t>
            </a:r>
          </a:p>
          <a:p>
            <a:pPr algn="l">
              <a:buFont typeface="Arial" panose="020B0604020202020204" pitchFamily="34" charset="0"/>
              <a:buChar char="•"/>
            </a:pPr>
            <a:r>
              <a:rPr lang="en-US" b="0" i="0" dirty="0">
                <a:solidFill>
                  <a:srgbClr val="D1D5DB"/>
                </a:solidFill>
                <a:effectLst/>
                <a:latin typeface="Söhne"/>
              </a:rPr>
              <a:t>Blood glucose: 210 mg/dL (normal range: 70-110 mg/dL)</a:t>
            </a:r>
          </a:p>
          <a:p>
            <a:pPr algn="l">
              <a:buFont typeface="Arial" panose="020B0604020202020204" pitchFamily="34" charset="0"/>
              <a:buChar char="•"/>
            </a:pPr>
            <a:endParaRPr lang="en-US" b="0" i="0" dirty="0">
              <a:solidFill>
                <a:srgbClr val="D1D5DB"/>
              </a:solidFill>
              <a:effectLst/>
              <a:latin typeface="Söhne"/>
            </a:endParaRPr>
          </a:p>
          <a:p>
            <a:pPr algn="l"/>
            <a:r>
              <a:rPr lang="en-US" b="0" i="0" dirty="0">
                <a:solidFill>
                  <a:srgbClr val="D1D5DB"/>
                </a:solidFill>
                <a:effectLst/>
                <a:latin typeface="Söhne"/>
              </a:rPr>
              <a:t>Clinical Management:</a:t>
            </a:r>
          </a:p>
          <a:p>
            <a:pPr algn="l">
              <a:buFont typeface="Arial" panose="020B0604020202020204" pitchFamily="34" charset="0"/>
              <a:buChar char="•"/>
            </a:pPr>
            <a:r>
              <a:rPr lang="en-US" b="0" i="0" dirty="0">
                <a:solidFill>
                  <a:srgbClr val="D1D5DB"/>
                </a:solidFill>
                <a:effectLst/>
                <a:latin typeface="Söhne"/>
              </a:rPr>
              <a:t>Oxygen therapy to maintain SpO2 ≥ 95%</a:t>
            </a:r>
          </a:p>
          <a:p>
            <a:pPr algn="l">
              <a:buFont typeface="Arial" panose="020B0604020202020204" pitchFamily="34" charset="0"/>
              <a:buChar char="•"/>
            </a:pPr>
            <a:r>
              <a:rPr lang="en-US" b="0" i="0" dirty="0">
                <a:solidFill>
                  <a:srgbClr val="D1D5DB"/>
                </a:solidFill>
                <a:effectLst/>
                <a:latin typeface="Söhne"/>
              </a:rPr>
              <a:t>Diuretics (e.g., furosemide) to reduce fluid overload</a:t>
            </a:r>
          </a:p>
          <a:p>
            <a:pPr algn="l">
              <a:buFont typeface="Arial" panose="020B0604020202020204" pitchFamily="34" charset="0"/>
              <a:buChar char="•"/>
            </a:pPr>
            <a:r>
              <a:rPr lang="en-US" b="0" i="0" dirty="0">
                <a:solidFill>
                  <a:srgbClr val="D1D5DB"/>
                </a:solidFill>
                <a:effectLst/>
                <a:latin typeface="Söhne"/>
              </a:rPr>
              <a:t>ACE inhibitors (e.g., lisinopril) to manage hypertension and reduce strain on the heart</a:t>
            </a:r>
          </a:p>
          <a:p>
            <a:pPr algn="l">
              <a:buFont typeface="Arial" panose="020B0604020202020204" pitchFamily="34" charset="0"/>
              <a:buChar char="•"/>
            </a:pPr>
            <a:r>
              <a:rPr lang="en-US" b="0" i="0" dirty="0">
                <a:solidFill>
                  <a:srgbClr val="D1D5DB"/>
                </a:solidFill>
                <a:effectLst/>
                <a:latin typeface="Söhne"/>
              </a:rPr>
              <a:t>Beta-blockers (e.g., metoprolol) to control heart rate and improve cardiac function</a:t>
            </a:r>
          </a:p>
          <a:p>
            <a:pPr algn="l">
              <a:buFont typeface="Arial" panose="020B0604020202020204" pitchFamily="34" charset="0"/>
              <a:buChar char="•"/>
            </a:pPr>
            <a:r>
              <a:rPr lang="en-US" b="0" i="0" dirty="0">
                <a:solidFill>
                  <a:srgbClr val="D1D5DB"/>
                </a:solidFill>
                <a:effectLst/>
                <a:latin typeface="Söhne"/>
              </a:rPr>
              <a:t>Blood glucose management for diabetes, including insulin as needed</a:t>
            </a:r>
          </a:p>
          <a:p>
            <a:pPr algn="l">
              <a:buFont typeface="Arial" panose="020B0604020202020204" pitchFamily="34" charset="0"/>
              <a:buChar char="•"/>
            </a:pPr>
            <a:endParaRPr lang="en-US" b="0" i="0" dirty="0">
              <a:solidFill>
                <a:srgbClr val="D1D5DB"/>
              </a:solidFill>
              <a:effectLst/>
              <a:latin typeface="Söhne"/>
            </a:endParaRPr>
          </a:p>
          <a:p>
            <a:pPr algn="l"/>
            <a:r>
              <a:rPr lang="en-US" b="0" i="0" dirty="0">
                <a:solidFill>
                  <a:srgbClr val="D1D5DB"/>
                </a:solidFill>
                <a:effectLst/>
                <a:latin typeface="Söhne"/>
              </a:rPr>
              <a:t>Questions for Discussion:</a:t>
            </a:r>
          </a:p>
          <a:p>
            <a:pPr algn="l">
              <a:buFont typeface="+mj-lt"/>
              <a:buAutoNum type="arabicPeriod"/>
            </a:pPr>
            <a:r>
              <a:rPr lang="en-US" b="0" i="0" dirty="0">
                <a:solidFill>
                  <a:srgbClr val="D1D5DB"/>
                </a:solidFill>
                <a:effectLst/>
                <a:latin typeface="Söhne"/>
              </a:rPr>
              <a:t>What are the primary signs and symptoms of congestive heart failure exhibited by Mrs. Smith?</a:t>
            </a:r>
          </a:p>
          <a:p>
            <a:pPr algn="l">
              <a:buFont typeface="+mj-lt"/>
              <a:buAutoNum type="arabicPeriod"/>
            </a:pPr>
            <a:r>
              <a:rPr lang="en-US" b="0" i="0" dirty="0">
                <a:solidFill>
                  <a:srgbClr val="D1D5DB"/>
                </a:solidFill>
                <a:effectLst/>
                <a:latin typeface="Söhne"/>
              </a:rPr>
              <a:t>How do the diagnostic test results support the diagnosis of congestive heart failure in this case?</a:t>
            </a:r>
          </a:p>
          <a:p>
            <a:pPr algn="l">
              <a:buFont typeface="+mj-lt"/>
              <a:buAutoNum type="arabicPeriod"/>
            </a:pPr>
            <a:r>
              <a:rPr lang="en-US" b="0" i="0" dirty="0">
                <a:solidFill>
                  <a:srgbClr val="D1D5DB"/>
                </a:solidFill>
                <a:effectLst/>
                <a:latin typeface="Söhne"/>
              </a:rPr>
              <a:t>What nursing interventions should be prioritized in Mrs. Smith's care plan to manage her congestive heart failure?</a:t>
            </a:r>
          </a:p>
          <a:p>
            <a:pPr algn="l">
              <a:buFont typeface="+mj-lt"/>
              <a:buAutoNum type="arabicPeriod"/>
            </a:pPr>
            <a:r>
              <a:rPr lang="en-US" b="0" i="0" dirty="0">
                <a:solidFill>
                  <a:srgbClr val="D1D5DB"/>
                </a:solidFill>
                <a:effectLst/>
                <a:latin typeface="Söhne"/>
              </a:rPr>
              <a:t>How do the patient's comorbidities (hypertension and type 2 diabetes) impact her congestive heart failure management?</a:t>
            </a:r>
          </a:p>
          <a:p>
            <a:pPr algn="l">
              <a:buFont typeface="+mj-lt"/>
              <a:buAutoNum type="arabicPeriod"/>
            </a:pPr>
            <a:r>
              <a:rPr lang="en-US" b="0" i="0" dirty="0">
                <a:solidFill>
                  <a:srgbClr val="D1D5DB"/>
                </a:solidFill>
                <a:effectLst/>
                <a:latin typeface="Söhne"/>
              </a:rPr>
              <a:t>What patient education topics are essential for Mrs. Smith to understand and manage her condition at home?</a:t>
            </a:r>
          </a:p>
          <a:p>
            <a:endParaRPr lang="en-US" dirty="0"/>
          </a:p>
        </p:txBody>
      </p:sp>
      <p:sp>
        <p:nvSpPr>
          <p:cNvPr id="4" name="Slide Number Placeholder 3"/>
          <p:cNvSpPr>
            <a:spLocks noGrp="1"/>
          </p:cNvSpPr>
          <p:nvPr>
            <p:ph type="sldNum" sz="quarter" idx="5"/>
          </p:nvPr>
        </p:nvSpPr>
        <p:spPr/>
        <p:txBody>
          <a:bodyPr/>
          <a:lstStyle/>
          <a:p>
            <a:fld id="{3629162C-636B-8648-97CD-C8F1A139D8EF}" type="slidenum">
              <a:rPr lang="en-US" smtClean="0"/>
              <a:t>8</a:t>
            </a:fld>
            <a:endParaRPr lang="en-US"/>
          </a:p>
        </p:txBody>
      </p:sp>
    </p:spTree>
    <p:extLst>
      <p:ext uri="{BB962C8B-B14F-4D97-AF65-F5344CB8AC3E}">
        <p14:creationId xmlns:p14="http://schemas.microsoft.com/office/powerpoint/2010/main" val="420226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D1D5DB"/>
                </a:solidFill>
                <a:effectLst/>
                <a:latin typeface="Söhne"/>
              </a:rPr>
              <a:t>Title: Congestive Heart Failure Management in a Medical-Surgical Nursing Course</a:t>
            </a:r>
          </a:p>
          <a:p>
            <a:pPr algn="l"/>
            <a:endParaRPr lang="en-US" b="0" i="0" dirty="0">
              <a:solidFill>
                <a:srgbClr val="D1D5DB"/>
              </a:solidFill>
              <a:effectLst/>
              <a:latin typeface="Söhne"/>
            </a:endParaRPr>
          </a:p>
          <a:p>
            <a:pPr algn="l"/>
            <a:r>
              <a:rPr lang="en-US" b="0" i="0" dirty="0">
                <a:solidFill>
                  <a:srgbClr val="D1D5DB"/>
                </a:solidFill>
                <a:effectLst/>
                <a:latin typeface="Söhne"/>
              </a:rPr>
              <a:t>Case Study: Mrs. Smith, a 65-year-old female</a:t>
            </a:r>
          </a:p>
          <a:p>
            <a:pPr algn="l"/>
            <a:endParaRPr lang="en-US" b="0" i="0" dirty="0">
              <a:solidFill>
                <a:srgbClr val="D1D5DB"/>
              </a:solidFill>
              <a:effectLst/>
              <a:latin typeface="Söhne"/>
            </a:endParaRPr>
          </a:p>
          <a:p>
            <a:pPr algn="l"/>
            <a:r>
              <a:rPr lang="en-US" b="0" i="0" dirty="0">
                <a:solidFill>
                  <a:srgbClr val="D1D5DB"/>
                </a:solidFill>
                <a:effectLst/>
                <a:latin typeface="Söhne"/>
              </a:rPr>
              <a:t>Learning Objectives:</a:t>
            </a:r>
          </a:p>
          <a:p>
            <a:pPr algn="l">
              <a:buFont typeface="+mj-lt"/>
              <a:buAutoNum type="arabicPeriod"/>
            </a:pPr>
            <a:r>
              <a:rPr lang="en-US" b="0" i="0" dirty="0">
                <a:solidFill>
                  <a:srgbClr val="D1D5DB"/>
                </a:solidFill>
                <a:effectLst/>
                <a:latin typeface="Söhne"/>
              </a:rPr>
              <a:t>Identify signs and symptoms of congestive heart failure.</a:t>
            </a:r>
          </a:p>
          <a:p>
            <a:pPr algn="l">
              <a:buFont typeface="+mj-lt"/>
              <a:buAutoNum type="arabicPeriod"/>
            </a:pPr>
            <a:r>
              <a:rPr lang="en-US" b="0" i="0" dirty="0">
                <a:solidFill>
                  <a:srgbClr val="D1D5DB"/>
                </a:solidFill>
                <a:effectLst/>
                <a:latin typeface="Söhne"/>
              </a:rPr>
              <a:t>Interpret diagnostic test results related to congestive heart failure.</a:t>
            </a:r>
          </a:p>
          <a:p>
            <a:pPr algn="l">
              <a:buFont typeface="+mj-lt"/>
              <a:buAutoNum type="arabicPeriod"/>
            </a:pPr>
            <a:r>
              <a:rPr lang="en-US" b="0" i="0" dirty="0">
                <a:solidFill>
                  <a:srgbClr val="D1D5DB"/>
                </a:solidFill>
                <a:effectLst/>
                <a:latin typeface="Söhne"/>
              </a:rPr>
              <a:t>Develop a nursing care plan for a patient with congestive heart failure.</a:t>
            </a:r>
          </a:p>
          <a:p>
            <a:pPr algn="l">
              <a:buFont typeface="+mj-lt"/>
              <a:buAutoNum type="arabicPeriod"/>
            </a:pPr>
            <a:endParaRPr lang="en-US" b="0" i="0" dirty="0">
              <a:solidFill>
                <a:srgbClr val="D1D5DB"/>
              </a:solidFill>
              <a:effectLst/>
              <a:latin typeface="Söhne"/>
            </a:endParaRPr>
          </a:p>
          <a:p>
            <a:pPr algn="l"/>
            <a:r>
              <a:rPr lang="en-US" b="0" i="0" dirty="0">
                <a:solidFill>
                  <a:srgbClr val="D1D5DB"/>
                </a:solidFill>
                <a:effectLst/>
                <a:latin typeface="Söhne"/>
              </a:rPr>
              <a:t>Patient Demographics: Age: 65 Gender: Female</a:t>
            </a:r>
          </a:p>
          <a:p>
            <a:pPr algn="l"/>
            <a:endParaRPr lang="en-US" b="0" i="0" dirty="0">
              <a:solidFill>
                <a:srgbClr val="D1D5DB"/>
              </a:solidFill>
              <a:effectLst/>
              <a:latin typeface="Söhne"/>
            </a:endParaRPr>
          </a:p>
          <a:p>
            <a:pPr algn="l"/>
            <a:r>
              <a:rPr lang="en-US" b="0" i="0" dirty="0">
                <a:solidFill>
                  <a:srgbClr val="D1D5DB"/>
                </a:solidFill>
                <a:effectLst/>
                <a:latin typeface="Söhne"/>
              </a:rPr>
              <a:t>Chief Complaint: Shortness of breath and swelling in legs</a:t>
            </a:r>
          </a:p>
          <a:p>
            <a:pPr algn="l"/>
            <a:endParaRPr lang="en-US" b="0" i="0" dirty="0">
              <a:solidFill>
                <a:srgbClr val="D1D5DB"/>
              </a:solidFill>
              <a:effectLst/>
              <a:latin typeface="Söhne"/>
            </a:endParaRPr>
          </a:p>
          <a:p>
            <a:pPr algn="l"/>
            <a:r>
              <a:rPr lang="en-US" b="0" i="0" dirty="0">
                <a:solidFill>
                  <a:srgbClr val="D1D5DB"/>
                </a:solidFill>
                <a:effectLst/>
                <a:latin typeface="Söhne"/>
              </a:rPr>
              <a:t>Relevant Medical History:</a:t>
            </a:r>
          </a:p>
          <a:p>
            <a:pPr algn="l">
              <a:buFont typeface="Arial" panose="020B0604020202020204" pitchFamily="34" charset="0"/>
              <a:buChar char="•"/>
            </a:pPr>
            <a:r>
              <a:rPr lang="en-US" b="0" i="0" dirty="0">
                <a:solidFill>
                  <a:srgbClr val="D1D5DB"/>
                </a:solidFill>
                <a:effectLst/>
                <a:latin typeface="Söhne"/>
              </a:rPr>
              <a:t>Hypertension</a:t>
            </a:r>
          </a:p>
          <a:p>
            <a:pPr algn="l">
              <a:buFont typeface="Arial" panose="020B0604020202020204" pitchFamily="34" charset="0"/>
              <a:buChar char="•"/>
            </a:pPr>
            <a:r>
              <a:rPr lang="en-US" b="0" i="0" dirty="0">
                <a:solidFill>
                  <a:srgbClr val="D1D5DB"/>
                </a:solidFill>
                <a:effectLst/>
                <a:latin typeface="Söhne"/>
              </a:rPr>
              <a:t>Type 2 diabetes</a:t>
            </a:r>
          </a:p>
          <a:p>
            <a:pPr algn="l">
              <a:buFont typeface="Arial" panose="020B0604020202020204" pitchFamily="34" charset="0"/>
              <a:buChar char="•"/>
            </a:pPr>
            <a:endParaRPr lang="en-US" b="0" i="0" dirty="0">
              <a:solidFill>
                <a:srgbClr val="D1D5DB"/>
              </a:solidFill>
              <a:effectLst/>
              <a:latin typeface="Söhne"/>
            </a:endParaRPr>
          </a:p>
          <a:p>
            <a:pPr algn="l"/>
            <a:r>
              <a:rPr lang="en-US" b="0" i="0" dirty="0">
                <a:solidFill>
                  <a:srgbClr val="D1D5DB"/>
                </a:solidFill>
                <a:effectLst/>
                <a:latin typeface="Söhne"/>
              </a:rPr>
              <a:t>Clinical Presentation: Vital signs:</a:t>
            </a:r>
          </a:p>
          <a:p>
            <a:pPr algn="l">
              <a:buFont typeface="Arial" panose="020B0604020202020204" pitchFamily="34" charset="0"/>
              <a:buChar char="•"/>
            </a:pPr>
            <a:r>
              <a:rPr lang="en-US" b="0" i="0" dirty="0">
                <a:solidFill>
                  <a:srgbClr val="D1D5DB"/>
                </a:solidFill>
                <a:effectLst/>
                <a:latin typeface="Söhne"/>
              </a:rPr>
              <a:t>Blood pressure: 150/95 mm Hg</a:t>
            </a:r>
          </a:p>
          <a:p>
            <a:pPr algn="l">
              <a:buFont typeface="Arial" panose="020B0604020202020204" pitchFamily="34" charset="0"/>
              <a:buChar char="•"/>
            </a:pPr>
            <a:r>
              <a:rPr lang="en-US" b="0" i="0" dirty="0">
                <a:solidFill>
                  <a:srgbClr val="D1D5DB"/>
                </a:solidFill>
                <a:effectLst/>
                <a:latin typeface="Söhne"/>
              </a:rPr>
              <a:t>Heart rate: 110 bpm</a:t>
            </a:r>
          </a:p>
          <a:p>
            <a:pPr algn="l">
              <a:buFont typeface="Arial" panose="020B0604020202020204" pitchFamily="34" charset="0"/>
              <a:buChar char="•"/>
            </a:pPr>
            <a:r>
              <a:rPr lang="en-US" b="0" i="0" dirty="0">
                <a:solidFill>
                  <a:srgbClr val="D1D5DB"/>
                </a:solidFill>
                <a:effectLst/>
                <a:latin typeface="Söhne"/>
              </a:rPr>
              <a:t>Respiratory rate: 22 breaths/min</a:t>
            </a:r>
          </a:p>
          <a:p>
            <a:pPr algn="l">
              <a:buFont typeface="Arial" panose="020B0604020202020204" pitchFamily="34" charset="0"/>
              <a:buChar char="•"/>
            </a:pPr>
            <a:r>
              <a:rPr lang="en-US" b="0" i="0" dirty="0">
                <a:solidFill>
                  <a:srgbClr val="D1D5DB"/>
                </a:solidFill>
                <a:effectLst/>
                <a:latin typeface="Söhne"/>
              </a:rPr>
              <a:t>Oxygen saturation: 92% on room air</a:t>
            </a:r>
          </a:p>
          <a:p>
            <a:pPr algn="l">
              <a:buFont typeface="Arial" panose="020B0604020202020204" pitchFamily="34" charset="0"/>
              <a:buChar char="•"/>
            </a:pPr>
            <a:r>
              <a:rPr lang="en-US" b="0" i="0" dirty="0">
                <a:solidFill>
                  <a:srgbClr val="D1D5DB"/>
                </a:solidFill>
                <a:effectLst/>
                <a:latin typeface="Söhne"/>
              </a:rPr>
              <a:t>Temperature: 98.6°F (37°C)</a:t>
            </a:r>
          </a:p>
          <a:p>
            <a:pPr algn="l">
              <a:buFont typeface="Arial" panose="020B0604020202020204" pitchFamily="34" charset="0"/>
              <a:buChar char="•"/>
            </a:pPr>
            <a:endParaRPr lang="en-US" b="0" i="0" dirty="0">
              <a:solidFill>
                <a:srgbClr val="D1D5DB"/>
              </a:solidFill>
              <a:effectLst/>
              <a:latin typeface="Söhne"/>
            </a:endParaRPr>
          </a:p>
          <a:p>
            <a:pPr algn="l"/>
            <a:r>
              <a:rPr lang="en-US" b="0" i="0" dirty="0">
                <a:solidFill>
                  <a:srgbClr val="D1D5DB"/>
                </a:solidFill>
                <a:effectLst/>
                <a:latin typeface="Söhne"/>
              </a:rPr>
              <a:t>Physical examination findings:</a:t>
            </a:r>
          </a:p>
          <a:p>
            <a:pPr algn="l">
              <a:buFont typeface="Arial" panose="020B0604020202020204" pitchFamily="34" charset="0"/>
              <a:buChar char="•"/>
            </a:pPr>
            <a:r>
              <a:rPr lang="en-US" b="0" i="0" dirty="0">
                <a:solidFill>
                  <a:srgbClr val="D1D5DB"/>
                </a:solidFill>
                <a:effectLst/>
                <a:latin typeface="Söhne"/>
              </a:rPr>
              <a:t>Jugular venous distention</a:t>
            </a:r>
          </a:p>
          <a:p>
            <a:pPr algn="l">
              <a:buFont typeface="Arial" panose="020B0604020202020204" pitchFamily="34" charset="0"/>
              <a:buChar char="•"/>
            </a:pPr>
            <a:r>
              <a:rPr lang="en-US" b="0" i="0" dirty="0">
                <a:solidFill>
                  <a:srgbClr val="D1D5DB"/>
                </a:solidFill>
                <a:effectLst/>
                <a:latin typeface="Söhne"/>
              </a:rPr>
              <a:t>Crackles in bilateral lower lung fields</a:t>
            </a:r>
          </a:p>
          <a:p>
            <a:pPr algn="l">
              <a:buFont typeface="Arial" panose="020B0604020202020204" pitchFamily="34" charset="0"/>
              <a:buChar char="•"/>
            </a:pPr>
            <a:r>
              <a:rPr lang="en-US" b="0" i="0" dirty="0">
                <a:solidFill>
                  <a:srgbClr val="D1D5DB"/>
                </a:solidFill>
                <a:effectLst/>
                <a:latin typeface="Söhne"/>
              </a:rPr>
              <a:t>2+ pitting edema in both lower extremities</a:t>
            </a:r>
          </a:p>
          <a:p>
            <a:pPr algn="l">
              <a:buFont typeface="Arial" panose="020B0604020202020204" pitchFamily="34" charset="0"/>
              <a:buChar char="•"/>
            </a:pPr>
            <a:r>
              <a:rPr lang="en-US" b="0" i="0" dirty="0">
                <a:solidFill>
                  <a:srgbClr val="D1D5DB"/>
                </a:solidFill>
                <a:effectLst/>
                <a:latin typeface="Söhne"/>
              </a:rPr>
              <a:t>Distended abdomen with positive fluid wave</a:t>
            </a:r>
          </a:p>
          <a:p>
            <a:pPr algn="l">
              <a:buFont typeface="Arial" panose="020B0604020202020204" pitchFamily="34" charset="0"/>
              <a:buChar char="•"/>
            </a:pPr>
            <a:endParaRPr lang="en-US" b="0" i="0" dirty="0">
              <a:solidFill>
                <a:srgbClr val="D1D5DB"/>
              </a:solidFill>
              <a:effectLst/>
              <a:latin typeface="Söhne"/>
            </a:endParaRPr>
          </a:p>
          <a:p>
            <a:pPr algn="l"/>
            <a:r>
              <a:rPr lang="en-US" b="0" i="0" dirty="0">
                <a:solidFill>
                  <a:srgbClr val="D1D5DB"/>
                </a:solidFill>
                <a:effectLst/>
                <a:latin typeface="Söhne"/>
              </a:rPr>
              <a:t>Diagnostic Tests and Results:</a:t>
            </a:r>
          </a:p>
          <a:p>
            <a:pPr algn="l">
              <a:buFont typeface="Arial" panose="020B0604020202020204" pitchFamily="34" charset="0"/>
              <a:buChar char="•"/>
            </a:pPr>
            <a:r>
              <a:rPr lang="en-US" b="0" i="0" dirty="0">
                <a:solidFill>
                  <a:srgbClr val="D1D5DB"/>
                </a:solidFill>
                <a:effectLst/>
                <a:latin typeface="Söhne"/>
              </a:rPr>
              <a:t>B-type Natriuretic Peptide (BNP): 900 </a:t>
            </a:r>
            <a:r>
              <a:rPr lang="en-US" b="0" i="0" dirty="0" err="1">
                <a:solidFill>
                  <a:srgbClr val="D1D5DB"/>
                </a:solidFill>
                <a:effectLst/>
                <a:latin typeface="Söhne"/>
              </a:rPr>
              <a:t>pg</a:t>
            </a:r>
            <a:r>
              <a:rPr lang="en-US" b="0" i="0" dirty="0">
                <a:solidFill>
                  <a:srgbClr val="D1D5DB"/>
                </a:solidFill>
                <a:effectLst/>
                <a:latin typeface="Söhne"/>
              </a:rPr>
              <a:t>/mL (normal range: &lt;100 </a:t>
            </a:r>
            <a:r>
              <a:rPr lang="en-US" b="0" i="0" dirty="0" err="1">
                <a:solidFill>
                  <a:srgbClr val="D1D5DB"/>
                </a:solidFill>
                <a:effectLst/>
                <a:latin typeface="Söhne"/>
              </a:rPr>
              <a:t>pg</a:t>
            </a:r>
            <a:r>
              <a:rPr lang="en-US" b="0" i="0" dirty="0">
                <a:solidFill>
                  <a:srgbClr val="D1D5DB"/>
                </a:solidFill>
                <a:effectLst/>
                <a:latin typeface="Söhne"/>
              </a:rPr>
              <a:t>/mL)</a:t>
            </a:r>
          </a:p>
          <a:p>
            <a:pPr algn="l">
              <a:buFont typeface="Arial" panose="020B0604020202020204" pitchFamily="34" charset="0"/>
              <a:buChar char="•"/>
            </a:pPr>
            <a:r>
              <a:rPr lang="en-US" b="0" i="0" dirty="0">
                <a:solidFill>
                  <a:srgbClr val="D1D5DB"/>
                </a:solidFill>
                <a:effectLst/>
                <a:latin typeface="Söhne"/>
              </a:rPr>
              <a:t>Chest X-ray: Cardiomegaly and bilateral pulmonary congestion</a:t>
            </a:r>
          </a:p>
          <a:p>
            <a:pPr algn="l">
              <a:buFont typeface="Arial" panose="020B0604020202020204" pitchFamily="34" charset="0"/>
              <a:buChar char="•"/>
            </a:pPr>
            <a:r>
              <a:rPr lang="en-US" b="0" i="0" dirty="0">
                <a:solidFill>
                  <a:srgbClr val="D1D5DB"/>
                </a:solidFill>
                <a:effectLst/>
                <a:latin typeface="Söhne"/>
              </a:rPr>
              <a:t>Electrocardiogram (ECG): Sinus tachycardia, left ventricular hypertrophy</a:t>
            </a:r>
          </a:p>
          <a:p>
            <a:pPr algn="l">
              <a:buFont typeface="Arial" panose="020B0604020202020204" pitchFamily="34" charset="0"/>
              <a:buChar char="•"/>
            </a:pPr>
            <a:r>
              <a:rPr lang="en-US" b="0" i="0" dirty="0">
                <a:solidFill>
                  <a:srgbClr val="D1D5DB"/>
                </a:solidFill>
                <a:effectLst/>
                <a:latin typeface="Söhne"/>
              </a:rPr>
              <a:t>Complete blood count (CBC): Within normal limits</a:t>
            </a:r>
          </a:p>
          <a:p>
            <a:pPr algn="l">
              <a:buFont typeface="Arial" panose="020B0604020202020204" pitchFamily="34" charset="0"/>
              <a:buChar char="•"/>
            </a:pPr>
            <a:r>
              <a:rPr lang="en-US" b="0" i="0" dirty="0">
                <a:solidFill>
                  <a:srgbClr val="D1D5DB"/>
                </a:solidFill>
                <a:effectLst/>
                <a:latin typeface="Söhne"/>
              </a:rPr>
              <a:t>Blood glucose: 210 mg/dL (normal range: 70-110 mg/dL)</a:t>
            </a:r>
          </a:p>
          <a:p>
            <a:pPr algn="l">
              <a:buFont typeface="Arial" panose="020B0604020202020204" pitchFamily="34" charset="0"/>
              <a:buChar char="•"/>
            </a:pPr>
            <a:endParaRPr lang="en-US" b="0" i="0" dirty="0">
              <a:solidFill>
                <a:srgbClr val="D1D5DB"/>
              </a:solidFill>
              <a:effectLst/>
              <a:latin typeface="Söhne"/>
            </a:endParaRPr>
          </a:p>
          <a:p>
            <a:pPr algn="l"/>
            <a:r>
              <a:rPr lang="en-US" b="0" i="0" dirty="0">
                <a:solidFill>
                  <a:srgbClr val="D1D5DB"/>
                </a:solidFill>
                <a:effectLst/>
                <a:latin typeface="Söhne"/>
              </a:rPr>
              <a:t>Clinical Management:</a:t>
            </a:r>
          </a:p>
          <a:p>
            <a:pPr algn="l">
              <a:buFont typeface="Arial" panose="020B0604020202020204" pitchFamily="34" charset="0"/>
              <a:buChar char="•"/>
            </a:pPr>
            <a:r>
              <a:rPr lang="en-US" b="0" i="0" dirty="0">
                <a:solidFill>
                  <a:srgbClr val="D1D5DB"/>
                </a:solidFill>
                <a:effectLst/>
                <a:latin typeface="Söhne"/>
              </a:rPr>
              <a:t>Oxygen therapy to maintain SpO2 ≥ 95%</a:t>
            </a:r>
          </a:p>
          <a:p>
            <a:pPr algn="l">
              <a:buFont typeface="Arial" panose="020B0604020202020204" pitchFamily="34" charset="0"/>
              <a:buChar char="•"/>
            </a:pPr>
            <a:r>
              <a:rPr lang="en-US" b="0" i="0" dirty="0">
                <a:solidFill>
                  <a:srgbClr val="D1D5DB"/>
                </a:solidFill>
                <a:effectLst/>
                <a:latin typeface="Söhne"/>
              </a:rPr>
              <a:t>Diuretics (e.g., furosemide) to reduce fluid overload</a:t>
            </a:r>
          </a:p>
          <a:p>
            <a:pPr algn="l">
              <a:buFont typeface="Arial" panose="020B0604020202020204" pitchFamily="34" charset="0"/>
              <a:buChar char="•"/>
            </a:pPr>
            <a:r>
              <a:rPr lang="en-US" b="0" i="0" dirty="0">
                <a:solidFill>
                  <a:srgbClr val="D1D5DB"/>
                </a:solidFill>
                <a:effectLst/>
                <a:latin typeface="Söhne"/>
              </a:rPr>
              <a:t>ACE inhibitors (e.g., lisinopril) to manage hypertension and reduce strain on the heart</a:t>
            </a:r>
          </a:p>
          <a:p>
            <a:pPr algn="l">
              <a:buFont typeface="Arial" panose="020B0604020202020204" pitchFamily="34" charset="0"/>
              <a:buChar char="•"/>
            </a:pPr>
            <a:r>
              <a:rPr lang="en-US" b="0" i="0" dirty="0">
                <a:solidFill>
                  <a:srgbClr val="D1D5DB"/>
                </a:solidFill>
                <a:effectLst/>
                <a:latin typeface="Söhne"/>
              </a:rPr>
              <a:t>Beta-blockers (e.g., metoprolol) to control heart rate and improve cardiac function</a:t>
            </a:r>
          </a:p>
          <a:p>
            <a:pPr algn="l">
              <a:buFont typeface="Arial" panose="020B0604020202020204" pitchFamily="34" charset="0"/>
              <a:buChar char="•"/>
            </a:pPr>
            <a:r>
              <a:rPr lang="en-US" b="0" i="0" dirty="0">
                <a:solidFill>
                  <a:srgbClr val="D1D5DB"/>
                </a:solidFill>
                <a:effectLst/>
                <a:latin typeface="Söhne"/>
              </a:rPr>
              <a:t>Blood glucose management for diabetes, including insulin as needed</a:t>
            </a:r>
          </a:p>
          <a:p>
            <a:pPr algn="l">
              <a:buFont typeface="Arial" panose="020B0604020202020204" pitchFamily="34" charset="0"/>
              <a:buChar char="•"/>
            </a:pPr>
            <a:endParaRPr lang="en-US" b="0" i="0" dirty="0">
              <a:solidFill>
                <a:srgbClr val="D1D5DB"/>
              </a:solidFill>
              <a:effectLst/>
              <a:latin typeface="Söhne"/>
            </a:endParaRPr>
          </a:p>
          <a:p>
            <a:pPr algn="l"/>
            <a:r>
              <a:rPr lang="en-US" b="0" i="0" dirty="0">
                <a:solidFill>
                  <a:srgbClr val="D1D5DB"/>
                </a:solidFill>
                <a:effectLst/>
                <a:latin typeface="Söhne"/>
              </a:rPr>
              <a:t>Questions for Discussion:</a:t>
            </a:r>
          </a:p>
          <a:p>
            <a:pPr algn="l">
              <a:buFont typeface="+mj-lt"/>
              <a:buAutoNum type="arabicPeriod"/>
            </a:pPr>
            <a:r>
              <a:rPr lang="en-US" b="0" i="0" dirty="0">
                <a:solidFill>
                  <a:srgbClr val="D1D5DB"/>
                </a:solidFill>
                <a:effectLst/>
                <a:latin typeface="Söhne"/>
              </a:rPr>
              <a:t>What are the primary signs and symptoms of congestive heart failure exhibited by Mrs. Smith?</a:t>
            </a:r>
          </a:p>
          <a:p>
            <a:pPr algn="l">
              <a:buFont typeface="+mj-lt"/>
              <a:buAutoNum type="arabicPeriod"/>
            </a:pPr>
            <a:r>
              <a:rPr lang="en-US" b="0" i="0" dirty="0">
                <a:solidFill>
                  <a:srgbClr val="D1D5DB"/>
                </a:solidFill>
                <a:effectLst/>
                <a:latin typeface="Söhne"/>
              </a:rPr>
              <a:t>How do the diagnostic test results support the diagnosis of congestive heart failure in this case?</a:t>
            </a:r>
          </a:p>
          <a:p>
            <a:pPr algn="l">
              <a:buFont typeface="+mj-lt"/>
              <a:buAutoNum type="arabicPeriod"/>
            </a:pPr>
            <a:r>
              <a:rPr lang="en-US" b="0" i="0" dirty="0">
                <a:solidFill>
                  <a:srgbClr val="D1D5DB"/>
                </a:solidFill>
                <a:effectLst/>
                <a:latin typeface="Söhne"/>
              </a:rPr>
              <a:t>What nursing interventions should be prioritized in Mrs. Smith's care plan to manage her congestive heart failure?</a:t>
            </a:r>
          </a:p>
          <a:p>
            <a:pPr algn="l">
              <a:buFont typeface="+mj-lt"/>
              <a:buAutoNum type="arabicPeriod"/>
            </a:pPr>
            <a:r>
              <a:rPr lang="en-US" b="0" i="0" dirty="0">
                <a:solidFill>
                  <a:srgbClr val="D1D5DB"/>
                </a:solidFill>
                <a:effectLst/>
                <a:latin typeface="Söhne"/>
              </a:rPr>
              <a:t>How do the patient's comorbidities (hypertension and type 2 diabetes) impact her congestive heart failure management?</a:t>
            </a:r>
          </a:p>
          <a:p>
            <a:pPr algn="l">
              <a:buFont typeface="+mj-lt"/>
              <a:buAutoNum type="arabicPeriod"/>
            </a:pPr>
            <a:r>
              <a:rPr lang="en-US" b="0" i="0" dirty="0">
                <a:solidFill>
                  <a:srgbClr val="D1D5DB"/>
                </a:solidFill>
                <a:effectLst/>
                <a:latin typeface="Söhne"/>
              </a:rPr>
              <a:t>What patient education topics are essential for Mrs. Smith to understand and manage her condition at home?</a:t>
            </a:r>
          </a:p>
          <a:p>
            <a:endParaRPr lang="en-US" dirty="0"/>
          </a:p>
        </p:txBody>
      </p:sp>
      <p:sp>
        <p:nvSpPr>
          <p:cNvPr id="4" name="Slide Number Placeholder 3"/>
          <p:cNvSpPr>
            <a:spLocks noGrp="1"/>
          </p:cNvSpPr>
          <p:nvPr>
            <p:ph type="sldNum" sz="quarter" idx="5"/>
          </p:nvPr>
        </p:nvSpPr>
        <p:spPr/>
        <p:txBody>
          <a:bodyPr/>
          <a:lstStyle/>
          <a:p>
            <a:fld id="{3629162C-636B-8648-97CD-C8F1A139D8EF}" type="slidenum">
              <a:rPr lang="en-US" smtClean="0"/>
              <a:t>9</a:t>
            </a:fld>
            <a:endParaRPr lang="en-US"/>
          </a:p>
        </p:txBody>
      </p:sp>
    </p:spTree>
    <p:extLst>
      <p:ext uri="{BB962C8B-B14F-4D97-AF65-F5344CB8AC3E}">
        <p14:creationId xmlns:p14="http://schemas.microsoft.com/office/powerpoint/2010/main" val="3015498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D1D5DB"/>
                </a:solidFill>
                <a:effectLst/>
                <a:latin typeface="Söhne"/>
              </a:rPr>
              <a:t>Title: Interdisciplinary Healthcare Team Communication and Collaboration</a:t>
            </a:r>
          </a:p>
          <a:p>
            <a:pPr algn="l"/>
            <a:endParaRPr lang="en-US" b="0" i="0" dirty="0">
              <a:solidFill>
                <a:srgbClr val="D1D5DB"/>
              </a:solidFill>
              <a:effectLst/>
              <a:latin typeface="Söhne"/>
            </a:endParaRPr>
          </a:p>
          <a:p>
            <a:pPr algn="l"/>
            <a:r>
              <a:rPr lang="en-US" b="0" i="0" dirty="0">
                <a:solidFill>
                  <a:srgbClr val="D1D5DB"/>
                </a:solidFill>
                <a:effectLst/>
                <a:latin typeface="Söhne"/>
              </a:rPr>
              <a:t>Activity: Role-Play Scenario for Effective Communication and Collaboration</a:t>
            </a:r>
          </a:p>
          <a:p>
            <a:pPr algn="l"/>
            <a:endParaRPr lang="en-US" b="0" i="0" dirty="0">
              <a:solidFill>
                <a:srgbClr val="D1D5DB"/>
              </a:solidFill>
              <a:effectLst/>
              <a:latin typeface="Söhne"/>
            </a:endParaRPr>
          </a:p>
          <a:p>
            <a:pPr algn="l"/>
            <a:r>
              <a:rPr lang="en-US" b="0" i="0" dirty="0">
                <a:solidFill>
                  <a:srgbClr val="D1D5DB"/>
                </a:solidFill>
                <a:effectLst/>
                <a:latin typeface="Söhne"/>
              </a:rPr>
              <a:t>Learning Objectives:</a:t>
            </a:r>
          </a:p>
          <a:p>
            <a:pPr algn="l">
              <a:buFont typeface="+mj-lt"/>
              <a:buAutoNum type="arabicPeriod"/>
            </a:pPr>
            <a:r>
              <a:rPr lang="en-US" b="0" i="0" dirty="0">
                <a:solidFill>
                  <a:srgbClr val="D1D5DB"/>
                </a:solidFill>
                <a:effectLst/>
                <a:latin typeface="Söhne"/>
              </a:rPr>
              <a:t>Demonstrate active listening and effective communication skills.</a:t>
            </a:r>
          </a:p>
          <a:p>
            <a:pPr algn="l">
              <a:buFont typeface="+mj-lt"/>
              <a:buAutoNum type="arabicPeriod"/>
            </a:pPr>
            <a:r>
              <a:rPr lang="en-US" b="0" i="0" dirty="0">
                <a:solidFill>
                  <a:srgbClr val="D1D5DB"/>
                </a:solidFill>
                <a:effectLst/>
                <a:latin typeface="Söhne"/>
              </a:rPr>
              <a:t>Understand the roles and responsibilities of different healthcare team members.</a:t>
            </a:r>
          </a:p>
          <a:p>
            <a:pPr algn="l">
              <a:buFont typeface="+mj-lt"/>
              <a:buAutoNum type="arabicPeriod"/>
            </a:pPr>
            <a:r>
              <a:rPr lang="en-US" b="0" i="0" dirty="0">
                <a:solidFill>
                  <a:srgbClr val="D1D5DB"/>
                </a:solidFill>
                <a:effectLst/>
                <a:latin typeface="Söhne"/>
              </a:rPr>
              <a:t>Collaborate to develop a patient-centered care plan.</a:t>
            </a:r>
          </a:p>
          <a:p>
            <a:pPr algn="l">
              <a:buFont typeface="+mj-lt"/>
              <a:buAutoNum type="arabicPeriod"/>
            </a:pPr>
            <a:endParaRPr lang="en-US" b="0" i="0" dirty="0">
              <a:solidFill>
                <a:srgbClr val="D1D5DB"/>
              </a:solidFill>
              <a:effectLst/>
              <a:latin typeface="Söhne"/>
            </a:endParaRPr>
          </a:p>
          <a:p>
            <a:pPr algn="l"/>
            <a:r>
              <a:rPr lang="en-US" b="0" i="0" dirty="0">
                <a:solidFill>
                  <a:srgbClr val="D1D5DB"/>
                </a:solidFill>
                <a:effectLst/>
                <a:latin typeface="Söhne"/>
              </a:rPr>
              <a:t>Target Audience: Second-year nursing students</a:t>
            </a:r>
          </a:p>
          <a:p>
            <a:pPr algn="l"/>
            <a:endParaRPr lang="en-US" b="0" i="0" dirty="0">
              <a:solidFill>
                <a:srgbClr val="D1D5DB"/>
              </a:solidFill>
              <a:effectLst/>
              <a:latin typeface="Söhne"/>
            </a:endParaRPr>
          </a:p>
          <a:p>
            <a:pPr algn="l"/>
            <a:r>
              <a:rPr lang="en-US" b="0" i="0" dirty="0">
                <a:solidFill>
                  <a:srgbClr val="D1D5DB"/>
                </a:solidFill>
                <a:effectLst/>
                <a:latin typeface="Söhne"/>
              </a:rPr>
              <a:t>Type of Activity: Role-play scenario</a:t>
            </a:r>
          </a:p>
          <a:p>
            <a:pPr algn="l"/>
            <a:endParaRPr lang="en-US" b="0" i="0" dirty="0">
              <a:solidFill>
                <a:srgbClr val="D1D5DB"/>
              </a:solidFill>
              <a:effectLst/>
              <a:latin typeface="Söhne"/>
            </a:endParaRPr>
          </a:p>
          <a:p>
            <a:pPr algn="l"/>
            <a:r>
              <a:rPr lang="en-US" b="0" i="0" dirty="0">
                <a:solidFill>
                  <a:srgbClr val="D1D5DB"/>
                </a:solidFill>
                <a:effectLst/>
                <a:latin typeface="Söhne"/>
              </a:rPr>
              <a:t>Materials and Resources Needed:</a:t>
            </a:r>
          </a:p>
          <a:p>
            <a:pPr algn="l">
              <a:buFont typeface="Arial" panose="020B0604020202020204" pitchFamily="34" charset="0"/>
              <a:buChar char="•"/>
            </a:pPr>
            <a:r>
              <a:rPr lang="en-US" b="0" i="0" dirty="0">
                <a:solidFill>
                  <a:srgbClr val="D1D5DB"/>
                </a:solidFill>
                <a:effectLst/>
                <a:latin typeface="Söhne"/>
              </a:rPr>
              <a:t>Role cards with brief descriptions of different healthcare team members (physician, nurse, pharmacist, physical therapist, social worker, etc.)</a:t>
            </a:r>
          </a:p>
          <a:p>
            <a:pPr algn="l">
              <a:buFont typeface="Arial" panose="020B0604020202020204" pitchFamily="34" charset="0"/>
              <a:buChar char="•"/>
            </a:pPr>
            <a:r>
              <a:rPr lang="en-US" b="0" i="0" dirty="0">
                <a:solidFill>
                  <a:srgbClr val="D1D5DB"/>
                </a:solidFill>
                <a:effectLst/>
                <a:latin typeface="Söhne"/>
              </a:rPr>
              <a:t>Patient case study handout</a:t>
            </a:r>
          </a:p>
          <a:p>
            <a:pPr algn="l">
              <a:buFont typeface="Arial" panose="020B0604020202020204" pitchFamily="34" charset="0"/>
              <a:buChar char="•"/>
            </a:pPr>
            <a:r>
              <a:rPr lang="en-US" b="0" i="0" dirty="0">
                <a:solidFill>
                  <a:srgbClr val="D1D5DB"/>
                </a:solidFill>
                <a:effectLst/>
                <a:latin typeface="Söhne"/>
              </a:rPr>
              <a:t>Flipchart or whiteboard with markers</a:t>
            </a:r>
          </a:p>
          <a:p>
            <a:pPr algn="l">
              <a:buFont typeface="Arial" panose="020B0604020202020204" pitchFamily="34" charset="0"/>
              <a:buChar char="•"/>
            </a:pPr>
            <a:endParaRPr lang="en-US" b="0" i="0" dirty="0">
              <a:solidFill>
                <a:srgbClr val="D1D5DB"/>
              </a:solidFill>
              <a:effectLst/>
              <a:latin typeface="Söhne"/>
            </a:endParaRPr>
          </a:p>
          <a:p>
            <a:pPr algn="l"/>
            <a:r>
              <a:rPr lang="en-US" b="0" i="0" dirty="0">
                <a:solidFill>
                  <a:srgbClr val="D1D5DB"/>
                </a:solidFill>
                <a:effectLst/>
                <a:latin typeface="Söhne"/>
              </a:rPr>
              <a:t>Instructions:</a:t>
            </a:r>
          </a:p>
          <a:p>
            <a:pPr algn="l">
              <a:buFont typeface="+mj-lt"/>
              <a:buAutoNum type="arabicPeriod"/>
            </a:pPr>
            <a:r>
              <a:rPr lang="en-US" b="0" i="0" dirty="0">
                <a:solidFill>
                  <a:srgbClr val="D1D5DB"/>
                </a:solidFill>
                <a:effectLst/>
                <a:latin typeface="Söhne"/>
              </a:rPr>
              <a:t>Divide students into groups of 5-7, with each group representing an interdisciplinary healthcare team.</a:t>
            </a:r>
          </a:p>
          <a:p>
            <a:pPr algn="l">
              <a:buFont typeface="+mj-lt"/>
              <a:buAutoNum type="arabicPeriod"/>
            </a:pPr>
            <a:r>
              <a:rPr lang="en-US" b="0" i="0" dirty="0">
                <a:solidFill>
                  <a:srgbClr val="D1D5DB"/>
                </a:solidFill>
                <a:effectLst/>
                <a:latin typeface="Söhne"/>
              </a:rPr>
              <a:t>Distribute role cards to each student, assigning them a specific healthcare team member role.</a:t>
            </a:r>
          </a:p>
          <a:p>
            <a:pPr algn="l">
              <a:buFont typeface="+mj-lt"/>
              <a:buAutoNum type="arabicPeriod"/>
            </a:pPr>
            <a:r>
              <a:rPr lang="en-US" b="0" i="0" dirty="0">
                <a:solidFill>
                  <a:srgbClr val="D1D5DB"/>
                </a:solidFill>
                <a:effectLst/>
                <a:latin typeface="Söhne"/>
              </a:rPr>
              <a:t>Provide each group with a patient case study handout, detailing the patient's medical history, current condition, and healthcare needs.</a:t>
            </a:r>
          </a:p>
          <a:p>
            <a:pPr algn="l">
              <a:buFont typeface="+mj-lt"/>
              <a:buAutoNum type="arabicPeriod"/>
            </a:pPr>
            <a:r>
              <a:rPr lang="en-US" b="0" i="0" dirty="0">
                <a:solidFill>
                  <a:srgbClr val="D1D5DB"/>
                </a:solidFill>
                <a:effectLst/>
                <a:latin typeface="Söhne"/>
              </a:rPr>
              <a:t>Instruct each group to discuss the patient case study, focusing on their assigned roles and responsibilities. Encourage active listening and effective communication among team members.</a:t>
            </a:r>
          </a:p>
          <a:p>
            <a:pPr algn="l">
              <a:buFont typeface="+mj-lt"/>
              <a:buAutoNum type="arabicPeriod"/>
            </a:pPr>
            <a:r>
              <a:rPr lang="en-US" b="0" i="0" dirty="0">
                <a:solidFill>
                  <a:srgbClr val="D1D5DB"/>
                </a:solidFill>
                <a:effectLst/>
                <a:latin typeface="Söhne"/>
              </a:rPr>
              <a:t>Task each group with developing a collaborative patient-centered care plan, addressing the patient's needs from the perspective of their assigned roles.</a:t>
            </a:r>
          </a:p>
          <a:p>
            <a:pPr algn="l">
              <a:buFont typeface="+mj-lt"/>
              <a:buAutoNum type="arabicPeriod"/>
            </a:pPr>
            <a:r>
              <a:rPr lang="en-US" b="0" i="0" dirty="0">
                <a:solidFill>
                  <a:srgbClr val="D1D5DB"/>
                </a:solidFill>
                <a:effectLst/>
                <a:latin typeface="Söhne"/>
              </a:rPr>
              <a:t>After 30-45 minutes, have each group present their care plan to the class, highlighting the contributions of each team member and the importance of effective communication and collaboration.</a:t>
            </a:r>
          </a:p>
          <a:p>
            <a:pPr algn="l">
              <a:buFont typeface="+mj-lt"/>
              <a:buAutoNum type="arabicPeriod"/>
            </a:pPr>
            <a:r>
              <a:rPr lang="en-US" b="0" i="0" dirty="0">
                <a:solidFill>
                  <a:srgbClr val="D1D5DB"/>
                </a:solidFill>
                <a:effectLst/>
                <a:latin typeface="Söhne"/>
              </a:rPr>
              <a:t>Allow time for peer and instructor feedback on communication and collaboration skills demonstrated during the activity.</a:t>
            </a:r>
          </a:p>
          <a:p>
            <a:pPr algn="l"/>
            <a:endParaRPr lang="en-US" b="0" i="0" dirty="0">
              <a:solidFill>
                <a:srgbClr val="D1D5DB"/>
              </a:solidFill>
              <a:effectLst/>
              <a:latin typeface="Söhne"/>
            </a:endParaRPr>
          </a:p>
          <a:p>
            <a:pPr algn="l"/>
            <a:r>
              <a:rPr lang="en-US" b="0" i="0" dirty="0">
                <a:solidFill>
                  <a:srgbClr val="D1D5DB"/>
                </a:solidFill>
                <a:effectLst/>
                <a:latin typeface="Söhne"/>
              </a:rPr>
              <a:t>Time Requirements: 30-45 minutes</a:t>
            </a:r>
          </a:p>
          <a:p>
            <a:pPr algn="l"/>
            <a:endParaRPr lang="en-US" b="0" i="0" dirty="0">
              <a:solidFill>
                <a:srgbClr val="D1D5DB"/>
              </a:solidFill>
              <a:effectLst/>
              <a:latin typeface="Söhne"/>
            </a:endParaRPr>
          </a:p>
          <a:p>
            <a:pPr algn="l"/>
            <a:r>
              <a:rPr lang="en-US" b="0" i="0" dirty="0">
                <a:solidFill>
                  <a:srgbClr val="D1D5DB"/>
                </a:solidFill>
                <a:effectLst/>
                <a:latin typeface="Söhne"/>
              </a:rPr>
              <a:t>Evaluation: Peer and instructor feedback on communication and collaboration skills</a:t>
            </a:r>
          </a:p>
          <a:p>
            <a:pPr algn="l"/>
            <a:endParaRPr lang="en-US" b="0" i="0" dirty="0">
              <a:solidFill>
                <a:srgbClr val="D1D5DB"/>
              </a:solidFill>
              <a:effectLst/>
              <a:latin typeface="Söhne"/>
            </a:endParaRPr>
          </a:p>
          <a:p>
            <a:pPr algn="l"/>
            <a:r>
              <a:rPr lang="en-US" b="0" i="0" dirty="0">
                <a:solidFill>
                  <a:srgbClr val="D1D5DB"/>
                </a:solidFill>
                <a:effectLst/>
                <a:latin typeface="Söhne"/>
              </a:rPr>
              <a:t>Debrief and Reflection:</a:t>
            </a:r>
          </a:p>
          <a:p>
            <a:pPr algn="l">
              <a:buFont typeface="+mj-lt"/>
              <a:buAutoNum type="arabicPeriod"/>
            </a:pPr>
            <a:r>
              <a:rPr lang="en-US" b="0" i="0" dirty="0">
                <a:solidFill>
                  <a:srgbClr val="D1D5DB"/>
                </a:solidFill>
                <a:effectLst/>
                <a:latin typeface="Söhne"/>
              </a:rPr>
              <a:t>Discuss the key elements of effective communication and collaboration within an interdisciplinary healthcare team.</a:t>
            </a:r>
          </a:p>
          <a:p>
            <a:pPr algn="l">
              <a:buFont typeface="+mj-lt"/>
              <a:buAutoNum type="arabicPeriod"/>
            </a:pPr>
            <a:r>
              <a:rPr lang="en-US" b="0" i="0" dirty="0">
                <a:solidFill>
                  <a:srgbClr val="D1D5DB"/>
                </a:solidFill>
                <a:effectLst/>
                <a:latin typeface="Söhne"/>
              </a:rPr>
              <a:t>Address any challenges that arose during the role-play scenario and brainstorm potential solutions.</a:t>
            </a:r>
          </a:p>
          <a:p>
            <a:pPr algn="l">
              <a:buFont typeface="+mj-lt"/>
              <a:buAutoNum type="arabicPeriod"/>
            </a:pPr>
            <a:r>
              <a:rPr lang="en-US" b="0" i="0" dirty="0">
                <a:solidFill>
                  <a:srgbClr val="D1D5DB"/>
                </a:solidFill>
                <a:effectLst/>
                <a:latin typeface="Söhne"/>
              </a:rPr>
              <a:t>Highlight the importance of understanding the roles and responsibilities of different healthcare team members in delivering patient-centered care.</a:t>
            </a:r>
          </a:p>
          <a:p>
            <a:pPr algn="l">
              <a:buFont typeface="+mj-lt"/>
              <a:buAutoNum type="arabicPeriod"/>
            </a:pPr>
            <a:r>
              <a:rPr lang="en-US" b="0" i="0" dirty="0">
                <a:solidFill>
                  <a:srgbClr val="D1D5DB"/>
                </a:solidFill>
                <a:effectLst/>
                <a:latin typeface="Söhne"/>
              </a:rPr>
              <a:t>Encourage students to reflect on their personal communication styles and identify areas for improvement.</a:t>
            </a:r>
          </a:p>
          <a:p>
            <a:endParaRPr lang="en-US" dirty="0"/>
          </a:p>
        </p:txBody>
      </p:sp>
      <p:sp>
        <p:nvSpPr>
          <p:cNvPr id="4" name="Slide Number Placeholder 3"/>
          <p:cNvSpPr>
            <a:spLocks noGrp="1"/>
          </p:cNvSpPr>
          <p:nvPr>
            <p:ph type="sldNum" sz="quarter" idx="5"/>
          </p:nvPr>
        </p:nvSpPr>
        <p:spPr/>
        <p:txBody>
          <a:bodyPr/>
          <a:lstStyle/>
          <a:p>
            <a:fld id="{3629162C-636B-8648-97CD-C8F1A139D8EF}" type="slidenum">
              <a:rPr lang="en-US" smtClean="0"/>
              <a:t>11</a:t>
            </a:fld>
            <a:endParaRPr lang="en-US"/>
          </a:p>
        </p:txBody>
      </p:sp>
    </p:spTree>
    <p:extLst>
      <p:ext uri="{BB962C8B-B14F-4D97-AF65-F5344CB8AC3E}">
        <p14:creationId xmlns:p14="http://schemas.microsoft.com/office/powerpoint/2010/main" val="1269271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D1D5DB"/>
                </a:solidFill>
                <a:effectLst/>
                <a:latin typeface="Söhne"/>
              </a:rPr>
              <a:t>Title: Clinical Reasoning Exercise: COPD Exacerbation Management</a:t>
            </a:r>
          </a:p>
          <a:p>
            <a:pPr algn="l"/>
            <a:endParaRPr lang="en-US" b="0" i="0" dirty="0">
              <a:solidFill>
                <a:srgbClr val="D1D5DB"/>
              </a:solidFill>
              <a:effectLst/>
              <a:latin typeface="Söhne"/>
            </a:endParaRPr>
          </a:p>
          <a:p>
            <a:pPr algn="l"/>
            <a:r>
              <a:rPr lang="en-US" b="0" i="0" dirty="0">
                <a:solidFill>
                  <a:srgbClr val="D1D5DB"/>
                </a:solidFill>
                <a:effectLst/>
                <a:latin typeface="Söhne"/>
              </a:rPr>
              <a:t>Learning Objectives:</a:t>
            </a:r>
          </a:p>
          <a:p>
            <a:pPr algn="l">
              <a:buFont typeface="+mj-lt"/>
              <a:buAutoNum type="arabicPeriod"/>
            </a:pPr>
            <a:r>
              <a:rPr lang="en-US" b="0" i="0" dirty="0">
                <a:solidFill>
                  <a:srgbClr val="D1D5DB"/>
                </a:solidFill>
                <a:effectLst/>
                <a:latin typeface="Söhne"/>
              </a:rPr>
              <a:t>Identify signs and symptoms of COPD exacerbation.</a:t>
            </a:r>
          </a:p>
          <a:p>
            <a:pPr algn="l">
              <a:buFont typeface="+mj-lt"/>
              <a:buAutoNum type="arabicPeriod"/>
            </a:pPr>
            <a:r>
              <a:rPr lang="en-US" b="0" i="0" dirty="0">
                <a:solidFill>
                  <a:srgbClr val="D1D5DB"/>
                </a:solidFill>
                <a:effectLst/>
                <a:latin typeface="Söhne"/>
              </a:rPr>
              <a:t>Understand the role of nursing interventions in managing a COPD exacerbation.</a:t>
            </a:r>
          </a:p>
          <a:p>
            <a:pPr algn="l">
              <a:buFont typeface="+mj-lt"/>
              <a:buAutoNum type="arabicPeriod"/>
            </a:pPr>
            <a:r>
              <a:rPr lang="en-US" b="0" i="0" dirty="0">
                <a:solidFill>
                  <a:srgbClr val="D1D5DB"/>
                </a:solidFill>
                <a:effectLst/>
                <a:latin typeface="Söhne"/>
              </a:rPr>
              <a:t>Apply clinical reasoning skills to prioritize patient care.</a:t>
            </a:r>
          </a:p>
          <a:p>
            <a:pPr algn="l">
              <a:buFont typeface="+mj-lt"/>
              <a:buAutoNum type="arabicPeriod"/>
            </a:pPr>
            <a:endParaRPr lang="en-US" b="0" i="0" dirty="0">
              <a:solidFill>
                <a:srgbClr val="D1D5DB"/>
              </a:solidFill>
              <a:effectLst/>
              <a:latin typeface="Söhne"/>
            </a:endParaRPr>
          </a:p>
          <a:p>
            <a:pPr algn="l"/>
            <a:r>
              <a:rPr lang="en-US" b="0" i="0" dirty="0">
                <a:solidFill>
                  <a:srgbClr val="D1D5DB"/>
                </a:solidFill>
                <a:effectLst/>
                <a:latin typeface="Söhne"/>
              </a:rPr>
              <a:t>Target Audience: Advanced nursing students</a:t>
            </a:r>
          </a:p>
          <a:p>
            <a:pPr algn="l"/>
            <a:endParaRPr lang="en-US" b="0" i="0" dirty="0">
              <a:solidFill>
                <a:srgbClr val="D1D5DB"/>
              </a:solidFill>
              <a:effectLst/>
              <a:latin typeface="Söhne"/>
            </a:endParaRPr>
          </a:p>
          <a:p>
            <a:pPr algn="l"/>
            <a:r>
              <a:rPr lang="en-US" b="0" i="0" dirty="0">
                <a:solidFill>
                  <a:srgbClr val="D1D5DB"/>
                </a:solidFill>
                <a:effectLst/>
                <a:latin typeface="Söhne"/>
              </a:rPr>
              <a:t>Patient Scenario: Mr. Johnson is a 70-year-old male with a history of chronic obstructive pulmonary disease (COPD). He presents to the emergency department with increased shortness of breath, cough, and sputum production over the past three days. He is a former smoker, having quit 10 years ago, and has been using an inhaled corticosteroid and a long-acting bronchodilator to manage his COPD.</a:t>
            </a:r>
          </a:p>
          <a:p>
            <a:pPr algn="l"/>
            <a:endParaRPr lang="en-US" b="0" i="0" dirty="0">
              <a:solidFill>
                <a:srgbClr val="D1D5DB"/>
              </a:solidFill>
              <a:effectLst/>
              <a:latin typeface="Söhne"/>
            </a:endParaRPr>
          </a:p>
          <a:p>
            <a:pPr algn="l"/>
            <a:r>
              <a:rPr lang="en-US" b="0" i="0" dirty="0">
                <a:solidFill>
                  <a:srgbClr val="D1D5DB"/>
                </a:solidFill>
                <a:effectLst/>
                <a:latin typeface="Söhne"/>
              </a:rPr>
              <a:t>Clinical Question(s): Based on the patient scenario, what nursing interventions should be prioritized, and why?</a:t>
            </a:r>
          </a:p>
          <a:p>
            <a:pPr algn="l"/>
            <a:endParaRPr lang="en-US" b="0" i="0" dirty="0">
              <a:solidFill>
                <a:srgbClr val="D1D5DB"/>
              </a:solidFill>
              <a:effectLst/>
              <a:latin typeface="Söhne"/>
            </a:endParaRPr>
          </a:p>
          <a:p>
            <a:pPr algn="l"/>
            <a:r>
              <a:rPr lang="en-US" b="0" i="0" dirty="0">
                <a:solidFill>
                  <a:srgbClr val="D1D5DB"/>
                </a:solidFill>
                <a:effectLst/>
                <a:latin typeface="Söhne"/>
              </a:rPr>
              <a:t>Instructions: Write a short essay (250-300 words) providing a rationale for your prioritized nursing interventions for Mr. Johnson. Consider the signs and symptoms of COPD exacerbation, the patient's medical history, and the role of nursing interventions in managing a COPD exacerbation. Apply your clinical reasoning skills to prioritize patient care.</a:t>
            </a:r>
          </a:p>
          <a:p>
            <a:pPr algn="l"/>
            <a:endParaRPr lang="en-US" b="0" i="0" dirty="0">
              <a:solidFill>
                <a:srgbClr val="D1D5DB"/>
              </a:solidFill>
              <a:effectLst/>
              <a:latin typeface="Söhne"/>
            </a:endParaRPr>
          </a:p>
          <a:p>
            <a:pPr algn="l"/>
            <a:r>
              <a:rPr lang="en-US" b="0" i="0" dirty="0">
                <a:solidFill>
                  <a:srgbClr val="D1D5DB"/>
                </a:solidFill>
                <a:effectLst/>
                <a:latin typeface="Söhne"/>
              </a:rPr>
              <a:t>Evaluation: Assessment of student responses will be based on the following criteria:</a:t>
            </a:r>
          </a:p>
          <a:p>
            <a:pPr algn="l">
              <a:buFont typeface="Arial" panose="020B0604020202020204" pitchFamily="34" charset="0"/>
              <a:buChar char="•"/>
            </a:pPr>
            <a:r>
              <a:rPr lang="en-US" b="0" i="0" dirty="0">
                <a:solidFill>
                  <a:srgbClr val="D1D5DB"/>
                </a:solidFill>
                <a:effectLst/>
                <a:latin typeface="Söhne"/>
              </a:rPr>
              <a:t>Accuracy: Are the nursing interventions appropriate for the patient's condition and medical history?</a:t>
            </a:r>
          </a:p>
          <a:p>
            <a:pPr algn="l">
              <a:buFont typeface="Arial" panose="020B0604020202020204" pitchFamily="34" charset="0"/>
              <a:buChar char="•"/>
            </a:pPr>
            <a:r>
              <a:rPr lang="en-US" b="0" i="0" dirty="0">
                <a:solidFill>
                  <a:srgbClr val="D1D5DB"/>
                </a:solidFill>
                <a:effectLst/>
                <a:latin typeface="Söhne"/>
              </a:rPr>
              <a:t>Completeness: Does the response address all relevant aspects of the patient's care and the learning objectives?</a:t>
            </a:r>
          </a:p>
          <a:p>
            <a:pPr algn="l">
              <a:buFont typeface="Arial" panose="020B0604020202020204" pitchFamily="34" charset="0"/>
              <a:buChar char="•"/>
            </a:pPr>
            <a:r>
              <a:rPr lang="en-US" b="0" i="0" dirty="0">
                <a:solidFill>
                  <a:srgbClr val="D1D5DB"/>
                </a:solidFill>
                <a:effectLst/>
                <a:latin typeface="Söhne"/>
              </a:rPr>
              <a:t>Clinical reasoning: Does the response demonstrate sound clinical reasoning skills in prioritizing nursing interventions and explaining their importance?</a:t>
            </a:r>
          </a:p>
          <a:p>
            <a:pPr algn="l"/>
            <a:endParaRPr lang="en-US" b="0" i="0" dirty="0">
              <a:solidFill>
                <a:srgbClr val="D1D5DB"/>
              </a:solidFill>
              <a:effectLst/>
              <a:latin typeface="Söhne"/>
            </a:endParaRPr>
          </a:p>
          <a:p>
            <a:pPr algn="l"/>
            <a:r>
              <a:rPr lang="en-US" b="0" i="0" dirty="0">
                <a:solidFill>
                  <a:srgbClr val="D1D5DB"/>
                </a:solidFill>
                <a:effectLst/>
                <a:latin typeface="Söhne"/>
              </a:rPr>
              <a:t>Feedback and Reflection: After receiving feedback on your response, reflect on your clinical reasoning skills and consider the following questions:</a:t>
            </a:r>
          </a:p>
          <a:p>
            <a:pPr algn="l">
              <a:buFont typeface="Arial" panose="020B0604020202020204" pitchFamily="34" charset="0"/>
              <a:buChar char="•"/>
            </a:pPr>
            <a:r>
              <a:rPr lang="en-US" b="0" i="0" dirty="0">
                <a:solidFill>
                  <a:srgbClr val="D1D5DB"/>
                </a:solidFill>
                <a:effectLst/>
                <a:latin typeface="Söhne"/>
              </a:rPr>
              <a:t>How well did you apply your clinical reasoning skills in this scenario?</a:t>
            </a:r>
          </a:p>
          <a:p>
            <a:pPr algn="l">
              <a:buFont typeface="Arial" panose="020B0604020202020204" pitchFamily="34" charset="0"/>
              <a:buChar char="•"/>
            </a:pPr>
            <a:r>
              <a:rPr lang="en-US" b="0" i="0" dirty="0">
                <a:solidFill>
                  <a:srgbClr val="D1D5DB"/>
                </a:solidFill>
                <a:effectLst/>
                <a:latin typeface="Söhne"/>
              </a:rPr>
              <a:t>What areas of your clinical reasoning could be improved?</a:t>
            </a:r>
          </a:p>
          <a:p>
            <a:pPr algn="l">
              <a:buFont typeface="Arial" panose="020B0604020202020204" pitchFamily="34" charset="0"/>
              <a:buChar char="•"/>
            </a:pPr>
            <a:r>
              <a:rPr lang="en-US" b="0" i="0" dirty="0">
                <a:solidFill>
                  <a:srgbClr val="D1D5DB"/>
                </a:solidFill>
                <a:effectLst/>
                <a:latin typeface="Söhne"/>
              </a:rPr>
              <a:t>How can you use this feedback to enhance your clinical reasoning skills in future patient care scenarios?</a:t>
            </a:r>
          </a:p>
          <a:p>
            <a:endParaRPr lang="en-US" dirty="0"/>
          </a:p>
        </p:txBody>
      </p:sp>
      <p:sp>
        <p:nvSpPr>
          <p:cNvPr id="4" name="Slide Number Placeholder 3"/>
          <p:cNvSpPr>
            <a:spLocks noGrp="1"/>
          </p:cNvSpPr>
          <p:nvPr>
            <p:ph type="sldNum" sz="quarter" idx="5"/>
          </p:nvPr>
        </p:nvSpPr>
        <p:spPr/>
        <p:txBody>
          <a:bodyPr/>
          <a:lstStyle/>
          <a:p>
            <a:fld id="{3629162C-636B-8648-97CD-C8F1A139D8EF}" type="slidenum">
              <a:rPr lang="en-US" smtClean="0"/>
              <a:t>14</a:t>
            </a:fld>
            <a:endParaRPr lang="en-US"/>
          </a:p>
        </p:txBody>
      </p:sp>
    </p:spTree>
    <p:extLst>
      <p:ext uri="{BB962C8B-B14F-4D97-AF65-F5344CB8AC3E}">
        <p14:creationId xmlns:p14="http://schemas.microsoft.com/office/powerpoint/2010/main" val="2781287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D1D5DB"/>
                </a:solidFill>
                <a:effectLst/>
                <a:latin typeface="Söhne"/>
              </a:rPr>
              <a:t>As an AI language model, I am unable to directly create visual aids. However, I can provide you with a textual description of how to design the flowchart, which you can use as a guide to create the visual aid yourself or with the help of graphic design software.</a:t>
            </a:r>
          </a:p>
          <a:p>
            <a:pPr algn="l"/>
            <a:endParaRPr lang="en-US" b="0" i="0" dirty="0">
              <a:solidFill>
                <a:srgbClr val="D1D5DB"/>
              </a:solidFill>
              <a:effectLst/>
              <a:latin typeface="Söhne"/>
            </a:endParaRPr>
          </a:p>
          <a:p>
            <a:pPr algn="l"/>
            <a:r>
              <a:rPr lang="en-US" b="0" i="0" dirty="0">
                <a:solidFill>
                  <a:srgbClr val="D1D5DB"/>
                </a:solidFill>
                <a:effectLst/>
                <a:latin typeface="Söhne"/>
              </a:rPr>
              <a:t>Flowchart Design for Medication Administration Process:</a:t>
            </a:r>
          </a:p>
          <a:p>
            <a:pPr algn="l"/>
            <a:endParaRPr lang="en-US" b="0" i="0" dirty="0">
              <a:solidFill>
                <a:srgbClr val="D1D5DB"/>
              </a:solidFill>
              <a:effectLst/>
              <a:latin typeface="Söhne"/>
            </a:endParaRPr>
          </a:p>
          <a:p>
            <a:pPr algn="l">
              <a:buFont typeface="+mj-lt"/>
              <a:buAutoNum type="arabicPeriod"/>
            </a:pPr>
            <a:r>
              <a:rPr lang="en-US" b="0" i="0" dirty="0">
                <a:solidFill>
                  <a:srgbClr val="D1D5DB"/>
                </a:solidFill>
                <a:effectLst/>
                <a:latin typeface="Söhne"/>
              </a:rPr>
              <a:t>Start with a rectangular box labeled "Begin Medication Administration Process."</a:t>
            </a:r>
          </a:p>
          <a:p>
            <a:pPr algn="l">
              <a:buFont typeface="+mj-lt"/>
              <a:buAutoNum type="arabicPeriod"/>
            </a:pPr>
            <a:r>
              <a:rPr lang="en-US" b="0" i="0" dirty="0">
                <a:solidFill>
                  <a:srgbClr val="D1D5DB"/>
                </a:solidFill>
                <a:effectLst/>
                <a:latin typeface="Söhne"/>
              </a:rPr>
              <a:t>Draw an arrow from the first box to a diamond-shaped box labeled "Right Patient: Verify patient's identity."</a:t>
            </a:r>
          </a:p>
          <a:p>
            <a:pPr algn="l">
              <a:buFont typeface="+mj-lt"/>
              <a:buAutoNum type="arabicPeriod"/>
            </a:pPr>
            <a:r>
              <a:rPr lang="en-US" b="0" i="0" dirty="0">
                <a:solidFill>
                  <a:srgbClr val="D1D5DB"/>
                </a:solidFill>
                <a:effectLst/>
                <a:latin typeface="Söhne"/>
              </a:rPr>
              <a:t>Draw an arrow from the diamond-shaped box to a rectangular box labeled "Right Medication: Check medication label against the medication order."</a:t>
            </a:r>
          </a:p>
          <a:p>
            <a:pPr algn="l">
              <a:buFont typeface="+mj-lt"/>
              <a:buAutoNum type="arabicPeriod"/>
            </a:pPr>
            <a:r>
              <a:rPr lang="en-US" b="0" i="0" dirty="0">
                <a:solidFill>
                  <a:srgbClr val="D1D5DB"/>
                </a:solidFill>
                <a:effectLst/>
                <a:latin typeface="Söhne"/>
              </a:rPr>
              <a:t>Draw an arrow from the "Right Medication" box to a rectangular box labeled "Right Dose: Confirm the prescribed dose matches the available medication."</a:t>
            </a:r>
          </a:p>
          <a:p>
            <a:pPr algn="l">
              <a:buFont typeface="+mj-lt"/>
              <a:buAutoNum type="arabicPeriod"/>
            </a:pPr>
            <a:r>
              <a:rPr lang="en-US" b="0" i="0" dirty="0">
                <a:solidFill>
                  <a:srgbClr val="D1D5DB"/>
                </a:solidFill>
                <a:effectLst/>
                <a:latin typeface="Söhne"/>
              </a:rPr>
              <a:t>Draw an arrow from the "Right Dose" box to a rectangular box labeled "Right Route: Ensure the medication is administered via the correct route (e.g., oral, IV, topical)."</a:t>
            </a:r>
          </a:p>
          <a:p>
            <a:pPr algn="l">
              <a:buFont typeface="+mj-lt"/>
              <a:buAutoNum type="arabicPeriod"/>
            </a:pPr>
            <a:r>
              <a:rPr lang="en-US" b="0" i="0" dirty="0">
                <a:solidFill>
                  <a:srgbClr val="D1D5DB"/>
                </a:solidFill>
                <a:effectLst/>
                <a:latin typeface="Söhne"/>
              </a:rPr>
              <a:t>Draw an arrow from the "Right Route" box to a rectangular box labeled "Right Time: Administer the medication at the appropriate time according to the order."</a:t>
            </a:r>
          </a:p>
          <a:p>
            <a:pPr algn="l">
              <a:buFont typeface="+mj-lt"/>
              <a:buAutoNum type="arabicPeriod"/>
            </a:pPr>
            <a:r>
              <a:rPr lang="en-US" b="0" i="0" dirty="0">
                <a:solidFill>
                  <a:srgbClr val="D1D5DB"/>
                </a:solidFill>
                <a:effectLst/>
                <a:latin typeface="Söhne"/>
              </a:rPr>
              <a:t>Draw an arrow from the "Right Time" box to a rectangular box labeled "Right Documentation: Document the medication administration, including date, time, and any relevant observations or patient reactions."</a:t>
            </a:r>
          </a:p>
          <a:p>
            <a:pPr algn="l">
              <a:buFont typeface="+mj-lt"/>
              <a:buAutoNum type="arabicPeriod"/>
            </a:pPr>
            <a:r>
              <a:rPr lang="en-US" b="0" i="0" dirty="0">
                <a:solidFill>
                  <a:srgbClr val="D1D5DB"/>
                </a:solidFill>
                <a:effectLst/>
                <a:latin typeface="Söhne"/>
              </a:rPr>
              <a:t>Draw an arrow from the "Right Documentation" box to a rectangular box labeled "End Medication Administration Process."</a:t>
            </a:r>
          </a:p>
          <a:p>
            <a:pPr algn="l"/>
            <a:endParaRPr lang="en-US" b="0" i="0" dirty="0">
              <a:solidFill>
                <a:srgbClr val="D1D5DB"/>
              </a:solidFill>
              <a:effectLst/>
              <a:latin typeface="Söhne"/>
            </a:endParaRPr>
          </a:p>
          <a:p>
            <a:pPr algn="l"/>
            <a:r>
              <a:rPr lang="en-US" b="0" i="0" dirty="0">
                <a:solidFill>
                  <a:srgbClr val="D1D5DB"/>
                </a:solidFill>
                <a:effectLst/>
                <a:latin typeface="Söhne"/>
              </a:rPr>
              <a:t>Design Preferences:</a:t>
            </a:r>
          </a:p>
          <a:p>
            <a:pPr algn="l">
              <a:buFont typeface="Arial" panose="020B0604020202020204" pitchFamily="34" charset="0"/>
              <a:buChar char="•"/>
            </a:pPr>
            <a:r>
              <a:rPr lang="en-US" b="0" i="0" dirty="0">
                <a:solidFill>
                  <a:srgbClr val="D1D5DB"/>
                </a:solidFill>
                <a:effectLst/>
                <a:latin typeface="Söhne"/>
              </a:rPr>
              <a:t>Use clear, easy-to-read fonts like Arial or Helvetica.</a:t>
            </a:r>
          </a:p>
          <a:p>
            <a:pPr algn="l">
              <a:buFont typeface="Arial" panose="020B0604020202020204" pitchFamily="34" charset="0"/>
              <a:buChar char="•"/>
            </a:pPr>
            <a:r>
              <a:rPr lang="en-US" b="0" i="0" dirty="0">
                <a:solidFill>
                  <a:srgbClr val="D1D5DB"/>
                </a:solidFill>
                <a:effectLst/>
                <a:latin typeface="Söhne"/>
              </a:rPr>
              <a:t>Choose a color scheme with high contrast (e.g., dark text on a light background) to highlight the critical steps.</a:t>
            </a:r>
          </a:p>
          <a:p>
            <a:pPr algn="l">
              <a:buFont typeface="Arial" panose="020B0604020202020204" pitchFamily="34" charset="0"/>
              <a:buChar char="•"/>
            </a:pPr>
            <a:r>
              <a:rPr lang="en-US" b="0" i="0" dirty="0">
                <a:solidFill>
                  <a:srgbClr val="D1D5DB"/>
                </a:solidFill>
                <a:effectLst/>
                <a:latin typeface="Söhne"/>
              </a:rPr>
              <a:t>You can use different shapes, colors, or bold text to emphasize the six rights within the flowchart.</a:t>
            </a:r>
          </a:p>
          <a:p>
            <a:pPr algn="l"/>
            <a:endParaRPr lang="en-US" b="0" i="0" dirty="0">
              <a:solidFill>
                <a:srgbClr val="D1D5DB"/>
              </a:solidFill>
              <a:effectLst/>
              <a:latin typeface="Söhne"/>
            </a:endParaRPr>
          </a:p>
          <a:p>
            <a:pPr algn="l"/>
            <a:r>
              <a:rPr lang="en-US" b="0" i="0" dirty="0">
                <a:solidFill>
                  <a:srgbClr val="D1D5DB"/>
                </a:solidFill>
                <a:effectLst/>
                <a:latin typeface="Söhne"/>
              </a:rPr>
              <a:t>By following this description, you can create a flowchart that outlines the medication administration process, emphasizing the six rights and helping first-year nursing students understand the different steps involved.</a:t>
            </a:r>
          </a:p>
          <a:p>
            <a:endParaRPr lang="en-US" dirty="0"/>
          </a:p>
        </p:txBody>
      </p:sp>
      <p:sp>
        <p:nvSpPr>
          <p:cNvPr id="4" name="Slide Number Placeholder 3"/>
          <p:cNvSpPr>
            <a:spLocks noGrp="1"/>
          </p:cNvSpPr>
          <p:nvPr>
            <p:ph type="sldNum" sz="quarter" idx="5"/>
          </p:nvPr>
        </p:nvSpPr>
        <p:spPr/>
        <p:txBody>
          <a:bodyPr/>
          <a:lstStyle/>
          <a:p>
            <a:fld id="{3629162C-636B-8648-97CD-C8F1A139D8EF}" type="slidenum">
              <a:rPr lang="en-US" smtClean="0"/>
              <a:t>17</a:t>
            </a:fld>
            <a:endParaRPr lang="en-US"/>
          </a:p>
        </p:txBody>
      </p:sp>
    </p:spTree>
    <p:extLst>
      <p:ext uri="{BB962C8B-B14F-4D97-AF65-F5344CB8AC3E}">
        <p14:creationId xmlns:p14="http://schemas.microsoft.com/office/powerpoint/2010/main" val="639552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D1D5DB"/>
                </a:solidFill>
                <a:effectLst/>
                <a:latin typeface="Söhne"/>
              </a:rPr>
              <a:t>Cardiovascular Disorders Study Guide</a:t>
            </a:r>
          </a:p>
          <a:p>
            <a:pPr algn="l"/>
            <a:endParaRPr lang="en-US" b="0" i="0" dirty="0">
              <a:solidFill>
                <a:srgbClr val="D1D5DB"/>
              </a:solidFill>
              <a:effectLst/>
              <a:latin typeface="Söhne"/>
            </a:endParaRPr>
          </a:p>
          <a:p>
            <a:pPr marL="285750" indent="-285750" algn="l">
              <a:buAutoNum type="romanUcPeriod"/>
            </a:pPr>
            <a:r>
              <a:rPr lang="en-US" b="0" i="0" dirty="0">
                <a:solidFill>
                  <a:srgbClr val="D1D5DB"/>
                </a:solidFill>
                <a:effectLst/>
                <a:latin typeface="Söhne"/>
              </a:rPr>
              <a:t>Key Concepts A. Pathophysiology B. Signs and symptoms C. Nursing interventions</a:t>
            </a:r>
          </a:p>
          <a:p>
            <a:pPr marL="285750" indent="-285750" algn="l">
              <a:buAutoNum type="romanUcPeriod"/>
            </a:pPr>
            <a:endParaRPr lang="en-US" b="0" i="0" dirty="0">
              <a:solidFill>
                <a:srgbClr val="D1D5DB"/>
              </a:solidFill>
              <a:effectLst/>
              <a:latin typeface="Söhne"/>
            </a:endParaRPr>
          </a:p>
          <a:p>
            <a:pPr algn="l"/>
            <a:r>
              <a:rPr lang="en-US" b="0" i="0" dirty="0">
                <a:solidFill>
                  <a:srgbClr val="D1D5DB"/>
                </a:solidFill>
                <a:effectLst/>
                <a:latin typeface="Söhne"/>
              </a:rPr>
              <a:t>II. Important Terminology A. Hypertension B. Heart failure C. Myocardial infarction D. Angina E. Arrhythmia</a:t>
            </a:r>
          </a:p>
          <a:p>
            <a:pPr algn="l"/>
            <a:endParaRPr lang="en-US" b="0" i="0" dirty="0">
              <a:solidFill>
                <a:srgbClr val="D1D5DB"/>
              </a:solidFill>
              <a:effectLst/>
              <a:latin typeface="Söhne"/>
            </a:endParaRPr>
          </a:p>
          <a:p>
            <a:pPr algn="l"/>
            <a:r>
              <a:rPr lang="en-US" b="0" i="0" dirty="0">
                <a:solidFill>
                  <a:srgbClr val="D1D5DB"/>
                </a:solidFill>
                <a:effectLst/>
                <a:latin typeface="Söhne"/>
              </a:rPr>
              <a:t>III. Clinical Applications</a:t>
            </a:r>
          </a:p>
          <a:p>
            <a:pPr algn="l"/>
            <a:endParaRPr lang="en-US" b="0" i="0" dirty="0">
              <a:solidFill>
                <a:srgbClr val="D1D5DB"/>
              </a:solidFill>
              <a:effectLst/>
              <a:latin typeface="Söhne"/>
            </a:endParaRPr>
          </a:p>
          <a:p>
            <a:pPr algn="l"/>
            <a:r>
              <a:rPr lang="en-US" b="0" i="0" dirty="0">
                <a:solidFill>
                  <a:srgbClr val="D1D5DB"/>
                </a:solidFill>
                <a:effectLst/>
                <a:latin typeface="Söhne"/>
              </a:rPr>
              <a:t>A. Hypertension</a:t>
            </a:r>
          </a:p>
          <a:p>
            <a:pPr algn="l">
              <a:buFont typeface="+mj-lt"/>
              <a:buAutoNum type="arabicPeriod"/>
            </a:pPr>
            <a:r>
              <a:rPr lang="en-US" b="0" i="0" dirty="0">
                <a:solidFill>
                  <a:srgbClr val="D1D5DB"/>
                </a:solidFill>
                <a:effectLst/>
                <a:latin typeface="Söhne"/>
              </a:rPr>
              <a:t>Pathophysiology a. Increased systemic vascular resistance b. Increased cardiac output</a:t>
            </a:r>
          </a:p>
          <a:p>
            <a:pPr algn="l">
              <a:buFont typeface="+mj-lt"/>
              <a:buAutoNum type="arabicPeriod"/>
            </a:pPr>
            <a:r>
              <a:rPr lang="en-US" b="0" i="0" dirty="0">
                <a:solidFill>
                  <a:srgbClr val="D1D5DB"/>
                </a:solidFill>
                <a:effectLst/>
                <a:latin typeface="Söhne"/>
              </a:rPr>
              <a:t>Signs and symptoms a. Often asymptomatic b. Headache, dizziness, blurred vision (in severe cases)</a:t>
            </a:r>
          </a:p>
          <a:p>
            <a:pPr algn="l">
              <a:buFont typeface="+mj-lt"/>
              <a:buAutoNum type="arabicPeriod"/>
            </a:pPr>
            <a:r>
              <a:rPr lang="en-US" b="0" i="0" dirty="0">
                <a:solidFill>
                  <a:srgbClr val="D1D5DB"/>
                </a:solidFill>
                <a:effectLst/>
                <a:latin typeface="Söhne"/>
              </a:rPr>
              <a:t>Nursing interventions a. Monitor blood pressure b. Administer antihypertensive medications c. Encourage lifestyle modifications</a:t>
            </a:r>
          </a:p>
          <a:p>
            <a:pPr algn="l">
              <a:buFont typeface="+mj-lt"/>
              <a:buAutoNum type="arabicPeriod"/>
            </a:pPr>
            <a:endParaRPr lang="en-US" b="0" i="0" dirty="0">
              <a:solidFill>
                <a:srgbClr val="D1D5DB"/>
              </a:solidFill>
              <a:effectLst/>
              <a:latin typeface="Söhne"/>
            </a:endParaRPr>
          </a:p>
          <a:p>
            <a:pPr algn="l"/>
            <a:r>
              <a:rPr lang="en-US" b="0" i="0" dirty="0">
                <a:solidFill>
                  <a:srgbClr val="D1D5DB"/>
                </a:solidFill>
                <a:effectLst/>
                <a:latin typeface="Söhne"/>
              </a:rPr>
              <a:t>B. Heart Failure</a:t>
            </a:r>
          </a:p>
          <a:p>
            <a:pPr algn="l">
              <a:buFont typeface="+mj-lt"/>
              <a:buAutoNum type="arabicPeriod"/>
            </a:pPr>
            <a:r>
              <a:rPr lang="en-US" b="0" i="0" dirty="0">
                <a:solidFill>
                  <a:srgbClr val="D1D5DB"/>
                </a:solidFill>
                <a:effectLst/>
                <a:latin typeface="Söhne"/>
              </a:rPr>
              <a:t>Pathophysiology a. Inability of the heart to pump effectively b. Left-sided, right-sided, or both</a:t>
            </a:r>
          </a:p>
          <a:p>
            <a:pPr algn="l">
              <a:buFont typeface="+mj-lt"/>
              <a:buAutoNum type="arabicPeriod"/>
            </a:pPr>
            <a:r>
              <a:rPr lang="en-US" b="0" i="0" dirty="0">
                <a:solidFill>
                  <a:srgbClr val="D1D5DB"/>
                </a:solidFill>
                <a:effectLst/>
                <a:latin typeface="Söhne"/>
              </a:rPr>
              <a:t>Signs and symptoms a. Dyspnea b. Fatigue c. Fluid retention (edema)</a:t>
            </a:r>
          </a:p>
          <a:p>
            <a:pPr algn="l">
              <a:buFont typeface="+mj-lt"/>
              <a:buAutoNum type="arabicPeriod"/>
            </a:pPr>
            <a:r>
              <a:rPr lang="en-US" b="0" i="0" dirty="0">
                <a:solidFill>
                  <a:srgbClr val="D1D5DB"/>
                </a:solidFill>
                <a:effectLst/>
                <a:latin typeface="Söhne"/>
              </a:rPr>
              <a:t>Nursing interventions a. Monitor vital signs and oxygen saturation b. Administer medications (e.g., diuretics, ACE inhibitors) c. Educate on self-care and symptom management</a:t>
            </a:r>
          </a:p>
          <a:p>
            <a:pPr algn="l">
              <a:buFont typeface="+mj-lt"/>
              <a:buAutoNum type="arabicPeriod"/>
            </a:pPr>
            <a:endParaRPr lang="en-US" b="0" i="0" dirty="0">
              <a:solidFill>
                <a:srgbClr val="D1D5DB"/>
              </a:solidFill>
              <a:effectLst/>
              <a:latin typeface="Söhne"/>
            </a:endParaRPr>
          </a:p>
          <a:p>
            <a:pPr algn="l"/>
            <a:r>
              <a:rPr lang="en-US" b="0" i="0" dirty="0">
                <a:solidFill>
                  <a:srgbClr val="D1D5DB"/>
                </a:solidFill>
                <a:effectLst/>
                <a:latin typeface="Söhne"/>
              </a:rPr>
              <a:t>C. Myocardial Infarction</a:t>
            </a:r>
          </a:p>
          <a:p>
            <a:pPr algn="l">
              <a:buFont typeface="+mj-lt"/>
              <a:buAutoNum type="arabicPeriod"/>
            </a:pPr>
            <a:r>
              <a:rPr lang="en-US" b="0" i="0" dirty="0">
                <a:solidFill>
                  <a:srgbClr val="D1D5DB"/>
                </a:solidFill>
                <a:effectLst/>
                <a:latin typeface="Söhne"/>
              </a:rPr>
              <a:t>Pathophysiology a. Coronary artery blockage b. Myocardial ischemia and cell death</a:t>
            </a:r>
          </a:p>
          <a:p>
            <a:pPr algn="l">
              <a:buFont typeface="+mj-lt"/>
              <a:buAutoNum type="arabicPeriod"/>
            </a:pPr>
            <a:r>
              <a:rPr lang="en-US" b="0" i="0" dirty="0">
                <a:solidFill>
                  <a:srgbClr val="D1D5DB"/>
                </a:solidFill>
                <a:effectLst/>
                <a:latin typeface="Söhne"/>
              </a:rPr>
              <a:t>Signs and symptoms a. Chest pain or discomfort b. Shortness of breath c. Nausea, vomiting, or diaphoresis</a:t>
            </a:r>
          </a:p>
          <a:p>
            <a:pPr algn="l">
              <a:buFont typeface="+mj-lt"/>
              <a:buAutoNum type="arabicPeriod"/>
            </a:pPr>
            <a:r>
              <a:rPr lang="en-US" b="0" i="0" dirty="0">
                <a:solidFill>
                  <a:srgbClr val="D1D5DB"/>
                </a:solidFill>
                <a:effectLst/>
                <a:latin typeface="Söhne"/>
              </a:rPr>
              <a:t>Nursing interventions a. Assess pain and administer pain relief b. Monitor vital signs, ECG, and cardiac enzymes c. Administer medications (e.g., nitrates, beta-blockers, antiplatelet agents)</a:t>
            </a:r>
          </a:p>
          <a:p>
            <a:pPr algn="l"/>
            <a:endParaRPr lang="en-US" b="0" i="0" dirty="0">
              <a:solidFill>
                <a:srgbClr val="D1D5DB"/>
              </a:solidFill>
              <a:effectLst/>
              <a:latin typeface="Söhne"/>
            </a:endParaRPr>
          </a:p>
          <a:p>
            <a:pPr algn="l"/>
            <a:r>
              <a:rPr lang="en-US" b="0" i="0" dirty="0">
                <a:solidFill>
                  <a:srgbClr val="D1D5DB"/>
                </a:solidFill>
                <a:effectLst/>
                <a:latin typeface="Söhne"/>
              </a:rPr>
              <a:t>IV. Practice Questions</a:t>
            </a:r>
          </a:p>
          <a:p>
            <a:pPr algn="l">
              <a:buFont typeface="+mj-lt"/>
              <a:buAutoNum type="arabicPeriod"/>
            </a:pPr>
            <a:r>
              <a:rPr lang="en-US" b="0" i="0" dirty="0">
                <a:solidFill>
                  <a:srgbClr val="D1D5DB"/>
                </a:solidFill>
                <a:effectLst/>
                <a:latin typeface="Söhne"/>
              </a:rPr>
              <a:t>What are the main differences in pathophysiology between left-sided and right-sided heart failure?</a:t>
            </a:r>
          </a:p>
          <a:p>
            <a:pPr algn="l">
              <a:buFont typeface="+mj-lt"/>
              <a:buAutoNum type="arabicPeriod"/>
            </a:pPr>
            <a:r>
              <a:rPr lang="en-US" b="0" i="0" dirty="0">
                <a:solidFill>
                  <a:srgbClr val="D1D5DB"/>
                </a:solidFill>
                <a:effectLst/>
                <a:latin typeface="Söhne"/>
              </a:rPr>
              <a:t>Describe the nursing interventions for a patient experiencing angina.</a:t>
            </a:r>
          </a:p>
          <a:p>
            <a:pPr algn="l">
              <a:buFont typeface="+mj-lt"/>
              <a:buAutoNum type="arabicPeriod"/>
            </a:pPr>
            <a:r>
              <a:rPr lang="en-US" b="0" i="0" dirty="0">
                <a:solidFill>
                  <a:srgbClr val="D1D5DB"/>
                </a:solidFill>
                <a:effectLst/>
                <a:latin typeface="Söhne"/>
              </a:rPr>
              <a:t>How do the signs and symptoms of myocardial infarction differ between men and women?</a:t>
            </a:r>
          </a:p>
          <a:p>
            <a:pPr algn="l"/>
            <a:endParaRPr lang="en-US" b="0" i="0" dirty="0">
              <a:solidFill>
                <a:srgbClr val="D1D5DB"/>
              </a:solidFill>
              <a:effectLst/>
              <a:latin typeface="Söhne"/>
            </a:endParaRPr>
          </a:p>
          <a:p>
            <a:pPr algn="l"/>
            <a:r>
              <a:rPr lang="en-US" b="0" i="0" dirty="0">
                <a:solidFill>
                  <a:srgbClr val="D1D5DB"/>
                </a:solidFill>
                <a:effectLst/>
                <a:latin typeface="Söhne"/>
              </a:rPr>
              <a:t>By using this study guide, advanced nursing students can gain a better understanding of common cardiovascular disorders and their management. The guide covers pathophysiology, signs and symptoms, and nursing interventions for conditions such as hypertension, heart failure, and myocardial infarction. Additionally, the guide includes important terminology and practice questions to help students apply their knowledge and prepare for exams and clinical practice.</a:t>
            </a:r>
          </a:p>
          <a:p>
            <a:endParaRPr lang="en-US" dirty="0"/>
          </a:p>
        </p:txBody>
      </p:sp>
      <p:sp>
        <p:nvSpPr>
          <p:cNvPr id="4" name="Slide Number Placeholder 3"/>
          <p:cNvSpPr>
            <a:spLocks noGrp="1"/>
          </p:cNvSpPr>
          <p:nvPr>
            <p:ph type="sldNum" sz="quarter" idx="5"/>
          </p:nvPr>
        </p:nvSpPr>
        <p:spPr/>
        <p:txBody>
          <a:bodyPr/>
          <a:lstStyle/>
          <a:p>
            <a:fld id="{3629162C-636B-8648-97CD-C8F1A139D8EF}" type="slidenum">
              <a:rPr lang="en-US" smtClean="0"/>
              <a:t>20</a:t>
            </a:fld>
            <a:endParaRPr lang="en-US"/>
          </a:p>
        </p:txBody>
      </p:sp>
    </p:spTree>
    <p:extLst>
      <p:ext uri="{BB962C8B-B14F-4D97-AF65-F5344CB8AC3E}">
        <p14:creationId xmlns:p14="http://schemas.microsoft.com/office/powerpoint/2010/main" val="3703151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29162C-636B-8648-97CD-C8F1A139D8EF}" type="slidenum">
              <a:rPr lang="en-US" smtClean="0"/>
              <a:t>24</a:t>
            </a:fld>
            <a:endParaRPr lang="en-US"/>
          </a:p>
        </p:txBody>
      </p:sp>
    </p:spTree>
    <p:extLst>
      <p:ext uri="{BB962C8B-B14F-4D97-AF65-F5344CB8AC3E}">
        <p14:creationId xmlns:p14="http://schemas.microsoft.com/office/powerpoint/2010/main" val="2365619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728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091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837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547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527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519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386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6041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2DD169-1A90-7D48-87BD-9C11D94EAF85}"/>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75203336"/>
      </p:ext>
    </p:extLst>
  </p:cSld>
  <p:clrMap bg1="lt1" tx1="dk1" bg2="lt2" tx2="dk2" accent1="accent1" accent2="accent2" accent3="accent3" accent4="accent4" accent5="accent5" accent6="accent6" hlink="hlink" folHlink="folHlink"/>
  <p:sldLayoutIdLst>
    <p:sldLayoutId id="2147483769" r:id="rId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9B3F7B-BFFF-9D42-A0F9-A7FC4F446BA4}"/>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65539533"/>
      </p:ext>
    </p:extLst>
  </p:cSld>
  <p:clrMap bg1="lt1" tx1="dk1" bg2="lt2" tx2="dk2" accent1="accent1" accent2="accent2" accent3="accent3" accent4="accent4" accent5="accent5" accent6="accent6" hlink="hlink" folHlink="folHlink"/>
  <p:sldLayoutIdLst>
    <p:sldLayoutId id="2147483653" r:id="rId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1ED368-FA0A-B040-ABCE-59A09A81478D}"/>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00676163"/>
      </p:ext>
    </p:extLst>
  </p:cSld>
  <p:clrMap bg1="lt1" tx1="dk1" bg2="lt2" tx2="dk2" accent1="accent1" accent2="accent2" accent3="accent3" accent4="accent4" accent5="accent5" accent6="accent6" hlink="hlink" folHlink="folHlink"/>
  <p:sldLayoutIdLst>
    <p:sldLayoutId id="2147483655" r:id="rId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BFB4BA-C460-0C43-BEDE-5995D13B8A44}"/>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85867968"/>
      </p:ext>
    </p:extLst>
  </p:cSld>
  <p:clrMap bg1="lt1" tx1="dk1" bg2="lt2" tx2="dk2" accent1="accent1" accent2="accent2" accent3="accent3" accent4="accent4" accent5="accent5" accent6="accent6" hlink="hlink" folHlink="folHlink"/>
  <p:sldLayoutIdLst>
    <p:sldLayoutId id="2147483651" r:id="rId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774FD-FC4E-6741-83BE-215466F52BD9}"/>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60515858"/>
      </p:ext>
    </p:extLst>
  </p:cSld>
  <p:clrMap bg1="lt1" tx1="dk1" bg2="lt2" tx2="dk2" accent1="accent1" accent2="accent2" accent3="accent3" accent4="accent4" accent5="accent5" accent6="accent6" hlink="hlink" folHlink="folHlink"/>
  <p:sldLayoutIdLst>
    <p:sldLayoutId id="2147483657" r:id="rId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2D5952-DF14-A240-AE45-5BE486F2707B}"/>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5671444"/>
      </p:ext>
    </p:extLst>
  </p:cSld>
  <p:clrMap bg1="lt1" tx1="dk1" bg2="lt2" tx2="dk2" accent1="accent1" accent2="accent2" accent3="accent3" accent4="accent4" accent5="accent5" accent6="accent6" hlink="hlink" folHlink="folHlink"/>
  <p:sldLayoutIdLst>
    <p:sldLayoutId id="2147483659" r:id="rId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42C721-AA53-BA4F-B826-CAC3824BB80D}"/>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89083351"/>
      </p:ext>
    </p:extLst>
  </p:cSld>
  <p:clrMap bg1="lt1" tx1="dk1" bg2="lt2" tx2="dk2" accent1="accent1" accent2="accent2" accent3="accent3" accent4="accent4" accent5="accent5" accent6="accent6" hlink="hlink" folHlink="folHlink"/>
  <p:sldLayoutIdLst>
    <p:sldLayoutId id="2147483661" r:id="rId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B8F998-87E5-A446-84CD-FED5525FA8AF}"/>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97090696"/>
      </p:ext>
    </p:extLst>
  </p:cSld>
  <p:clrMap bg1="lt1" tx1="dk1" bg2="lt2" tx2="dk2" accent1="accent1" accent2="accent2" accent3="accent3" accent4="accent4" accent5="accent5" accent6="accent6" hlink="hlink" folHlink="folHlink"/>
  <p:sldLayoutIdLst>
    <p:sldLayoutId id="2147483663" r:id="rId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flickr.com/photos/152824664@N07/30212411048/" TargetMode="External"/><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s://www.kimberly-acquaviva.com/chatgpt"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81F1857-E61F-274C-B4F2-7F47991CA496}"/>
              </a:ext>
            </a:extLst>
          </p:cNvPr>
          <p:cNvCxnSpPr/>
          <p:nvPr/>
        </p:nvCxnSpPr>
        <p:spPr>
          <a:xfrm>
            <a:off x="924674" y="3690391"/>
            <a:ext cx="74590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B7E09E4-ED08-7C43-AED3-D20AFE84BEE3}"/>
              </a:ext>
            </a:extLst>
          </p:cNvPr>
          <p:cNvCxnSpPr/>
          <p:nvPr/>
        </p:nvCxnSpPr>
        <p:spPr>
          <a:xfrm>
            <a:off x="924674" y="4436655"/>
            <a:ext cx="74590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1EFBE8F6-E7D0-6645-BC45-65F7AC56BFDA}"/>
              </a:ext>
            </a:extLst>
          </p:cNvPr>
          <p:cNvSpPr txBox="1">
            <a:spLocks/>
          </p:cNvSpPr>
          <p:nvPr/>
        </p:nvSpPr>
        <p:spPr>
          <a:xfrm>
            <a:off x="0" y="1357044"/>
            <a:ext cx="9144000" cy="760413"/>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b="1" spc="300" dirty="0">
                <a:solidFill>
                  <a:schemeClr val="bg1"/>
                </a:solidFill>
                <a:latin typeface="Franklin Gothic Medium" panose="020B0603020102020204" pitchFamily="34" charset="0"/>
                <a:cs typeface="Calibri" panose="020F0502020204030204" pitchFamily="34" charset="0"/>
              </a:rPr>
              <a:t>Using </a:t>
            </a:r>
            <a:r>
              <a:rPr lang="en-US" sz="4400" b="1" spc="300" dirty="0" err="1">
                <a:solidFill>
                  <a:schemeClr val="bg1"/>
                </a:solidFill>
                <a:latin typeface="Franklin Gothic Medium" panose="020B0603020102020204" pitchFamily="34" charset="0"/>
                <a:cs typeface="Calibri" panose="020F0502020204030204" pitchFamily="34" charset="0"/>
              </a:rPr>
              <a:t>ChatGPT</a:t>
            </a:r>
            <a:r>
              <a:rPr lang="en-US" sz="4400" b="1" spc="300" dirty="0">
                <a:solidFill>
                  <a:schemeClr val="bg1"/>
                </a:solidFill>
                <a:latin typeface="Franklin Gothic Medium" panose="020B0603020102020204" pitchFamily="34" charset="0"/>
                <a:cs typeface="Calibri" panose="020F0502020204030204" pitchFamily="34" charset="0"/>
              </a:rPr>
              <a:t> to</a:t>
            </a:r>
          </a:p>
          <a:p>
            <a:pPr algn="ctr"/>
            <a:r>
              <a:rPr lang="en-US" sz="4400" b="1" spc="300" dirty="0">
                <a:solidFill>
                  <a:schemeClr val="bg1"/>
                </a:solidFill>
                <a:latin typeface="Franklin Gothic Medium" panose="020B0603020102020204" pitchFamily="34" charset="0"/>
                <a:cs typeface="Calibri" panose="020F0502020204030204" pitchFamily="34" charset="0"/>
              </a:rPr>
              <a:t>Develop Teaching Materials</a:t>
            </a:r>
          </a:p>
        </p:txBody>
      </p:sp>
      <p:sp>
        <p:nvSpPr>
          <p:cNvPr id="8" name="Subtitle 2">
            <a:extLst>
              <a:ext uri="{FF2B5EF4-FFF2-40B4-BE49-F238E27FC236}">
                <a16:creationId xmlns:a16="http://schemas.microsoft.com/office/drawing/2014/main" id="{9BA5D100-79D3-454A-97B1-82B364209515}"/>
              </a:ext>
            </a:extLst>
          </p:cNvPr>
          <p:cNvSpPr txBox="1">
            <a:spLocks/>
          </p:cNvSpPr>
          <p:nvPr/>
        </p:nvSpPr>
        <p:spPr>
          <a:xfrm>
            <a:off x="0" y="3893531"/>
            <a:ext cx="9144000" cy="403225"/>
          </a:xfrm>
          <a:prstGeom prst="rect">
            <a:avLst/>
          </a:prstGeom>
        </p:spPr>
        <p:txBody>
          <a:bodyP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400" b="1" spc="300" dirty="0">
                <a:solidFill>
                  <a:schemeClr val="bg1"/>
                </a:solidFill>
                <a:latin typeface="ITC Franklin Gothic Std Heavy" panose="020B0504030503020204" pitchFamily="34" charset="77"/>
              </a:rPr>
              <a:t>Kimberly D. </a:t>
            </a:r>
            <a:r>
              <a:rPr lang="en-US" sz="2400" b="1" spc="300" dirty="0" err="1">
                <a:solidFill>
                  <a:schemeClr val="bg1"/>
                </a:solidFill>
                <a:latin typeface="ITC Franklin Gothic Std Heavy" panose="020B0504030503020204" pitchFamily="34" charset="77"/>
              </a:rPr>
              <a:t>Acquaviva</a:t>
            </a:r>
            <a:endParaRPr lang="en-US" sz="2400" b="1" spc="300" dirty="0">
              <a:solidFill>
                <a:schemeClr val="bg1"/>
              </a:solidFill>
              <a:latin typeface="ITC Franklin Gothic Std Heavy" panose="020B0504030503020204" pitchFamily="34" charset="77"/>
            </a:endParaRPr>
          </a:p>
        </p:txBody>
      </p:sp>
      <p:sp>
        <p:nvSpPr>
          <p:cNvPr id="9" name="Subtitle 2">
            <a:extLst>
              <a:ext uri="{FF2B5EF4-FFF2-40B4-BE49-F238E27FC236}">
                <a16:creationId xmlns:a16="http://schemas.microsoft.com/office/drawing/2014/main" id="{618A846B-5278-CF45-A2D9-6DC68B37C037}"/>
              </a:ext>
            </a:extLst>
          </p:cNvPr>
          <p:cNvSpPr txBox="1">
            <a:spLocks/>
          </p:cNvSpPr>
          <p:nvPr/>
        </p:nvSpPr>
        <p:spPr>
          <a:xfrm>
            <a:off x="1143000" y="4674178"/>
            <a:ext cx="6858000" cy="4038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b="1" spc="300" dirty="0">
                <a:solidFill>
                  <a:schemeClr val="bg1"/>
                </a:solidFill>
                <a:latin typeface="ITC Franklin Gothic Std Demi Co" panose="020B0504030503020204" pitchFamily="34" charset="77"/>
              </a:rPr>
              <a:t>APRIL 4, 2023</a:t>
            </a:r>
          </a:p>
        </p:txBody>
      </p:sp>
    </p:spTree>
    <p:extLst>
      <p:ext uri="{BB962C8B-B14F-4D97-AF65-F5344CB8AC3E}">
        <p14:creationId xmlns:p14="http://schemas.microsoft.com/office/powerpoint/2010/main" val="1119102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AF07-E31E-306D-E75A-73FF53F7AF14}"/>
              </a:ext>
            </a:extLst>
          </p:cNvPr>
          <p:cNvSpPr txBox="1"/>
          <p:nvPr/>
        </p:nvSpPr>
        <p:spPr>
          <a:xfrm>
            <a:off x="480060" y="1869599"/>
            <a:ext cx="7927340" cy="4150202"/>
          </a:xfrm>
          <a:prstGeom prst="rect">
            <a:avLst/>
          </a:prstGeom>
        </p:spPr>
        <p:txBody>
          <a:bodyPr vert="horz" lIns="91440" tIns="45720" rIns="91440" bIns="45720" numCol="1" spcCol="274320" rtlCol="0">
            <a:normAutofit/>
          </a:bodyPr>
          <a:lstStyle/>
          <a:p>
            <a:pPr marL="342900" indent="-342900">
              <a:lnSpc>
                <a:spcPct val="90000"/>
              </a:lnSpc>
              <a:spcAft>
                <a:spcPts val="600"/>
              </a:spcAft>
              <a:buFont typeface="Arial" panose="020B0604020202020204" pitchFamily="34" charset="0"/>
              <a:buChar char="•"/>
            </a:pPr>
            <a:endParaRPr lang="en-US" sz="2800" dirty="0">
              <a:solidFill>
                <a:srgbClr val="232D4B"/>
              </a:solidFill>
            </a:endParaRPr>
          </a:p>
        </p:txBody>
      </p:sp>
      <p:sp>
        <p:nvSpPr>
          <p:cNvPr id="6" name="TextBox 5">
            <a:extLst>
              <a:ext uri="{FF2B5EF4-FFF2-40B4-BE49-F238E27FC236}">
                <a16:creationId xmlns:a16="http://schemas.microsoft.com/office/drawing/2014/main" id="{EE09A2EA-4016-C940-EEBC-92EF198B693F}"/>
              </a:ext>
            </a:extLst>
          </p:cNvPr>
          <p:cNvSpPr txBox="1"/>
          <p:nvPr/>
        </p:nvSpPr>
        <p:spPr>
          <a:xfrm>
            <a:off x="327660" y="850898"/>
            <a:ext cx="7951023" cy="584775"/>
          </a:xfrm>
          <a:prstGeom prst="rect">
            <a:avLst/>
          </a:prstGeom>
          <a:noFill/>
        </p:spPr>
        <p:txBody>
          <a:bodyPr wrap="none" rtlCol="0">
            <a:spAutoFit/>
          </a:bodyPr>
          <a:lstStyle/>
          <a:p>
            <a:r>
              <a:rPr lang="en-US" sz="3200" b="1" dirty="0">
                <a:solidFill>
                  <a:srgbClr val="E57200"/>
                </a:solidFill>
              </a:rPr>
              <a:t>Using </a:t>
            </a:r>
            <a:r>
              <a:rPr lang="en-US" sz="3200" b="1" dirty="0" err="1">
                <a:solidFill>
                  <a:srgbClr val="E57200"/>
                </a:solidFill>
              </a:rPr>
              <a:t>ChatGPT</a:t>
            </a:r>
            <a:r>
              <a:rPr lang="en-US" sz="3200" b="1" dirty="0">
                <a:solidFill>
                  <a:srgbClr val="E57200"/>
                </a:solidFill>
              </a:rPr>
              <a:t> to Design Interactive Activities</a:t>
            </a:r>
          </a:p>
        </p:txBody>
      </p:sp>
      <p:sp>
        <p:nvSpPr>
          <p:cNvPr id="2" name="TextBox 1">
            <a:extLst>
              <a:ext uri="{FF2B5EF4-FFF2-40B4-BE49-F238E27FC236}">
                <a16:creationId xmlns:a16="http://schemas.microsoft.com/office/drawing/2014/main" id="{56D059FD-7884-A207-762B-71B1F002A636}"/>
              </a:ext>
            </a:extLst>
          </p:cNvPr>
          <p:cNvSpPr txBox="1"/>
          <p:nvPr/>
        </p:nvSpPr>
        <p:spPr>
          <a:xfrm>
            <a:off x="480060" y="1484530"/>
            <a:ext cx="7927340" cy="4942774"/>
          </a:xfrm>
          <a:prstGeom prst="rect">
            <a:avLst/>
          </a:prstGeom>
        </p:spPr>
        <p:txBody>
          <a:bodyPr vert="horz" lIns="91440" tIns="45720" rIns="91440" bIns="45720" numCol="1" spcCol="274320" rtlCol="0">
            <a:noAutofit/>
          </a:bodyPr>
          <a:lstStyle/>
          <a:p>
            <a:pPr>
              <a:lnSpc>
                <a:spcPct val="90000"/>
              </a:lnSpc>
              <a:spcAft>
                <a:spcPts val="600"/>
              </a:spcAft>
            </a:pPr>
            <a:r>
              <a:rPr lang="en-US" sz="1400" dirty="0">
                <a:solidFill>
                  <a:srgbClr val="232D4B"/>
                </a:solidFill>
              </a:rPr>
              <a:t>When writing a </a:t>
            </a:r>
            <a:r>
              <a:rPr lang="en-US" sz="1400" dirty="0" err="1">
                <a:solidFill>
                  <a:srgbClr val="232D4B"/>
                </a:solidFill>
              </a:rPr>
              <a:t>ChatGPT</a:t>
            </a:r>
            <a:r>
              <a:rPr lang="en-US" sz="1400" dirty="0">
                <a:solidFill>
                  <a:srgbClr val="232D4B"/>
                </a:solidFill>
              </a:rPr>
              <a:t> prompt for generating an interactive in-class activity for a nursing course, faculty members should use a structured format that includes the activity's purpose, learning objectives, target audience, and any specific instructions or requirements. Here's a suggested format:</a:t>
            </a:r>
          </a:p>
          <a:p>
            <a:pPr>
              <a:lnSpc>
                <a:spcPct val="90000"/>
              </a:lnSpc>
              <a:spcAft>
                <a:spcPts val="600"/>
              </a:spcAft>
            </a:pPr>
            <a:endParaRPr lang="en-US" sz="1400" dirty="0">
              <a:solidFill>
                <a:srgbClr val="232D4B"/>
              </a:solidFill>
            </a:endParaRPr>
          </a:p>
          <a:p>
            <a:pPr>
              <a:lnSpc>
                <a:spcPct val="90000"/>
              </a:lnSpc>
              <a:spcAft>
                <a:spcPts val="600"/>
              </a:spcAft>
            </a:pPr>
            <a:r>
              <a:rPr lang="en-US" sz="1400" dirty="0">
                <a:solidFill>
                  <a:srgbClr val="232D4B"/>
                </a:solidFill>
              </a:rPr>
              <a:t>Topic: Specify the nursing area, course, or concept being covered (e.g., medication administration, communication skills, or infection control).</a:t>
            </a:r>
          </a:p>
          <a:p>
            <a:pPr>
              <a:lnSpc>
                <a:spcPct val="90000"/>
              </a:lnSpc>
              <a:spcAft>
                <a:spcPts val="600"/>
              </a:spcAft>
            </a:pPr>
            <a:r>
              <a:rPr lang="en-US" sz="1400" dirty="0">
                <a:solidFill>
                  <a:srgbClr val="232D4B"/>
                </a:solidFill>
              </a:rPr>
              <a:t>Learning objectives: List the key learning outcomes that the activity should address.</a:t>
            </a:r>
          </a:p>
          <a:p>
            <a:pPr>
              <a:lnSpc>
                <a:spcPct val="90000"/>
              </a:lnSpc>
              <a:spcAft>
                <a:spcPts val="600"/>
              </a:spcAft>
            </a:pPr>
            <a:r>
              <a:rPr lang="en-US" sz="1400" dirty="0">
                <a:solidFill>
                  <a:srgbClr val="232D4B"/>
                </a:solidFill>
              </a:rPr>
              <a:t>Target audience: Indicate the level of nursing students targeted (e.g., first-year, advanced, or graduate students).</a:t>
            </a:r>
          </a:p>
          <a:p>
            <a:pPr>
              <a:lnSpc>
                <a:spcPct val="90000"/>
              </a:lnSpc>
              <a:spcAft>
                <a:spcPts val="600"/>
              </a:spcAft>
            </a:pPr>
            <a:r>
              <a:rPr lang="en-US" sz="1400" dirty="0">
                <a:solidFill>
                  <a:srgbClr val="232D4B"/>
                </a:solidFill>
              </a:rPr>
              <a:t>Type of activity: Specify the desired interactive activity format (e.g., role-play, simulation, case study discussion, or group exercise).</a:t>
            </a:r>
          </a:p>
          <a:p>
            <a:pPr>
              <a:lnSpc>
                <a:spcPct val="90000"/>
              </a:lnSpc>
              <a:spcAft>
                <a:spcPts val="600"/>
              </a:spcAft>
            </a:pPr>
            <a:r>
              <a:rPr lang="en-US" sz="1400" dirty="0">
                <a:solidFill>
                  <a:srgbClr val="232D4B"/>
                </a:solidFill>
              </a:rPr>
              <a:t>Materials and resources needed: List any required materials, equipment, or resources for the activity.</a:t>
            </a:r>
          </a:p>
          <a:p>
            <a:pPr>
              <a:lnSpc>
                <a:spcPct val="90000"/>
              </a:lnSpc>
              <a:spcAft>
                <a:spcPts val="600"/>
              </a:spcAft>
            </a:pPr>
            <a:r>
              <a:rPr lang="en-US" sz="1400" dirty="0">
                <a:solidFill>
                  <a:srgbClr val="232D4B"/>
                </a:solidFill>
              </a:rPr>
              <a:t>Instructions: Provide a clear outline of the activity, including step-by-step instructions, roles, and responsibilities for students.</a:t>
            </a:r>
          </a:p>
          <a:p>
            <a:pPr>
              <a:lnSpc>
                <a:spcPct val="90000"/>
              </a:lnSpc>
              <a:spcAft>
                <a:spcPts val="600"/>
              </a:spcAft>
            </a:pPr>
            <a:r>
              <a:rPr lang="en-US" sz="1400" dirty="0">
                <a:solidFill>
                  <a:srgbClr val="232D4B"/>
                </a:solidFill>
              </a:rPr>
              <a:t>Time requirements: Indicate the estimated duration of the activity.</a:t>
            </a:r>
          </a:p>
          <a:p>
            <a:pPr>
              <a:lnSpc>
                <a:spcPct val="90000"/>
              </a:lnSpc>
              <a:spcAft>
                <a:spcPts val="600"/>
              </a:spcAft>
            </a:pPr>
            <a:r>
              <a:rPr lang="en-US" sz="1400" dirty="0">
                <a:solidFill>
                  <a:srgbClr val="232D4B"/>
                </a:solidFill>
              </a:rPr>
              <a:t>Evaluation: Describe how the students' performance and understanding will be assessed, if applicable (e.g., through observation, feedback, or a follow-up quiz).</a:t>
            </a:r>
          </a:p>
          <a:p>
            <a:pPr>
              <a:lnSpc>
                <a:spcPct val="90000"/>
              </a:lnSpc>
              <a:spcAft>
                <a:spcPts val="600"/>
              </a:spcAft>
            </a:pPr>
            <a:r>
              <a:rPr lang="en-US" sz="1400" dirty="0">
                <a:solidFill>
                  <a:srgbClr val="232D4B"/>
                </a:solidFill>
              </a:rPr>
              <a:t>Debrief and reflection: Include a brief outline of the debriefing process, focusing on key discussion points and any lessons learned from the activity</a:t>
            </a:r>
          </a:p>
        </p:txBody>
      </p:sp>
    </p:spTree>
    <p:extLst>
      <p:ext uri="{BB962C8B-B14F-4D97-AF65-F5344CB8AC3E}">
        <p14:creationId xmlns:p14="http://schemas.microsoft.com/office/powerpoint/2010/main" val="3196226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AF07-E31E-306D-E75A-73FF53F7AF14}"/>
              </a:ext>
            </a:extLst>
          </p:cNvPr>
          <p:cNvSpPr txBox="1"/>
          <p:nvPr/>
        </p:nvSpPr>
        <p:spPr>
          <a:xfrm>
            <a:off x="480060" y="1869599"/>
            <a:ext cx="7927340" cy="4150202"/>
          </a:xfrm>
          <a:prstGeom prst="rect">
            <a:avLst/>
          </a:prstGeom>
        </p:spPr>
        <p:txBody>
          <a:bodyPr vert="horz" lIns="91440" tIns="45720" rIns="91440" bIns="45720" numCol="1" spcCol="274320" rtlCol="0">
            <a:normAutofit fontScale="62500" lnSpcReduction="20000"/>
          </a:bodyPr>
          <a:lstStyle/>
          <a:p>
            <a:pPr>
              <a:lnSpc>
                <a:spcPct val="90000"/>
              </a:lnSpc>
              <a:spcAft>
                <a:spcPts val="600"/>
              </a:spcAft>
            </a:pPr>
            <a:r>
              <a:rPr lang="en-US" sz="2800" dirty="0">
                <a:solidFill>
                  <a:srgbClr val="232D4B"/>
                </a:solidFill>
              </a:rPr>
              <a:t>Generate an interactive in-class activity for a nursing course focused on effective communication and collaboration with an interdisciplinary healthcare team. The activity should address the following learning objectives:</a:t>
            </a:r>
          </a:p>
          <a:p>
            <a:pPr>
              <a:lnSpc>
                <a:spcPct val="90000"/>
              </a:lnSpc>
              <a:spcAft>
                <a:spcPts val="600"/>
              </a:spcAft>
            </a:pPr>
            <a:endParaRPr lang="en-US" sz="2800" dirty="0">
              <a:solidFill>
                <a:srgbClr val="232D4B"/>
              </a:solidFill>
            </a:endParaRPr>
          </a:p>
          <a:p>
            <a:pPr>
              <a:lnSpc>
                <a:spcPct val="90000"/>
              </a:lnSpc>
              <a:spcAft>
                <a:spcPts val="600"/>
              </a:spcAft>
            </a:pPr>
            <a:r>
              <a:rPr lang="en-US" sz="2800" dirty="0">
                <a:solidFill>
                  <a:srgbClr val="232D4B"/>
                </a:solidFill>
              </a:rPr>
              <a:t>Demonstrate active listening and effective communication skills.</a:t>
            </a:r>
          </a:p>
          <a:p>
            <a:pPr>
              <a:lnSpc>
                <a:spcPct val="90000"/>
              </a:lnSpc>
              <a:spcAft>
                <a:spcPts val="600"/>
              </a:spcAft>
            </a:pPr>
            <a:r>
              <a:rPr lang="en-US" sz="2800" dirty="0">
                <a:solidFill>
                  <a:srgbClr val="232D4B"/>
                </a:solidFill>
              </a:rPr>
              <a:t>Understand the roles and responsibilities of different healthcare team members.</a:t>
            </a:r>
          </a:p>
          <a:p>
            <a:pPr>
              <a:lnSpc>
                <a:spcPct val="90000"/>
              </a:lnSpc>
              <a:spcAft>
                <a:spcPts val="600"/>
              </a:spcAft>
            </a:pPr>
            <a:r>
              <a:rPr lang="en-US" sz="2800" dirty="0">
                <a:solidFill>
                  <a:srgbClr val="232D4B"/>
                </a:solidFill>
              </a:rPr>
              <a:t>Collaborate to develop a patient-centered care plan.</a:t>
            </a:r>
          </a:p>
          <a:p>
            <a:pPr>
              <a:lnSpc>
                <a:spcPct val="90000"/>
              </a:lnSpc>
              <a:spcAft>
                <a:spcPts val="600"/>
              </a:spcAft>
            </a:pPr>
            <a:r>
              <a:rPr lang="en-US" sz="2800" dirty="0">
                <a:solidFill>
                  <a:srgbClr val="232D4B"/>
                </a:solidFill>
              </a:rPr>
              <a:t>Target audience: Second-year nursing students</a:t>
            </a:r>
          </a:p>
          <a:p>
            <a:pPr>
              <a:lnSpc>
                <a:spcPct val="90000"/>
              </a:lnSpc>
              <a:spcAft>
                <a:spcPts val="600"/>
              </a:spcAft>
            </a:pPr>
            <a:r>
              <a:rPr lang="en-US" sz="2800" dirty="0">
                <a:solidFill>
                  <a:srgbClr val="232D4B"/>
                </a:solidFill>
              </a:rPr>
              <a:t>Type of activity: Role-play scenario</a:t>
            </a:r>
          </a:p>
          <a:p>
            <a:pPr>
              <a:lnSpc>
                <a:spcPct val="90000"/>
              </a:lnSpc>
              <a:spcAft>
                <a:spcPts val="600"/>
              </a:spcAft>
            </a:pPr>
            <a:r>
              <a:rPr lang="en-US" sz="2800" dirty="0">
                <a:solidFill>
                  <a:srgbClr val="232D4B"/>
                </a:solidFill>
              </a:rPr>
              <a:t>Materials and resources needed: List any required props, handouts, or equipment</a:t>
            </a:r>
          </a:p>
          <a:p>
            <a:pPr>
              <a:lnSpc>
                <a:spcPct val="90000"/>
              </a:lnSpc>
              <a:spcAft>
                <a:spcPts val="600"/>
              </a:spcAft>
            </a:pPr>
            <a:r>
              <a:rPr lang="en-US" sz="2800" dirty="0">
                <a:solidFill>
                  <a:srgbClr val="232D4B"/>
                </a:solidFill>
              </a:rPr>
              <a:t>Instructions: Provide a clear outline of the role-play scenario, including roles and responsibilities for students</a:t>
            </a:r>
          </a:p>
          <a:p>
            <a:pPr>
              <a:lnSpc>
                <a:spcPct val="90000"/>
              </a:lnSpc>
              <a:spcAft>
                <a:spcPts val="600"/>
              </a:spcAft>
            </a:pPr>
            <a:r>
              <a:rPr lang="en-US" sz="2800" dirty="0">
                <a:solidFill>
                  <a:srgbClr val="232D4B"/>
                </a:solidFill>
              </a:rPr>
              <a:t>Time requirements: 30-45 minutes</a:t>
            </a:r>
          </a:p>
          <a:p>
            <a:pPr>
              <a:lnSpc>
                <a:spcPct val="90000"/>
              </a:lnSpc>
              <a:spcAft>
                <a:spcPts val="600"/>
              </a:spcAft>
            </a:pPr>
            <a:r>
              <a:rPr lang="en-US" sz="2800" dirty="0">
                <a:solidFill>
                  <a:srgbClr val="232D4B"/>
                </a:solidFill>
              </a:rPr>
              <a:t>Evaluation: Peer and instructor feedback on communication and collaboration skills</a:t>
            </a:r>
          </a:p>
          <a:p>
            <a:pPr>
              <a:lnSpc>
                <a:spcPct val="90000"/>
              </a:lnSpc>
              <a:spcAft>
                <a:spcPts val="600"/>
              </a:spcAft>
            </a:pPr>
            <a:r>
              <a:rPr lang="en-US" sz="2800" dirty="0">
                <a:solidFill>
                  <a:srgbClr val="232D4B"/>
                </a:solidFill>
              </a:rPr>
              <a:t>Debrief and reflection: Key discussion points and lessons learned from the activity</a:t>
            </a:r>
          </a:p>
          <a:p>
            <a:pPr>
              <a:lnSpc>
                <a:spcPct val="90000"/>
              </a:lnSpc>
              <a:spcAft>
                <a:spcPts val="600"/>
              </a:spcAft>
            </a:pPr>
            <a:endParaRPr lang="en-US" sz="2800" dirty="0">
              <a:solidFill>
                <a:srgbClr val="232D4B"/>
              </a:solidFill>
            </a:endParaRPr>
          </a:p>
          <a:p>
            <a:pPr>
              <a:lnSpc>
                <a:spcPct val="90000"/>
              </a:lnSpc>
              <a:spcAft>
                <a:spcPts val="600"/>
              </a:spcAft>
            </a:pPr>
            <a:endParaRPr lang="en-US" sz="2800" dirty="0">
              <a:solidFill>
                <a:srgbClr val="232D4B"/>
              </a:solidFill>
            </a:endParaRPr>
          </a:p>
          <a:p>
            <a:pPr>
              <a:lnSpc>
                <a:spcPct val="90000"/>
              </a:lnSpc>
              <a:spcAft>
                <a:spcPts val="600"/>
              </a:spcAft>
            </a:pPr>
            <a:endParaRPr lang="en-US" sz="2800" dirty="0">
              <a:solidFill>
                <a:srgbClr val="232D4B"/>
              </a:solidFill>
            </a:endParaRPr>
          </a:p>
          <a:p>
            <a:pPr>
              <a:lnSpc>
                <a:spcPct val="90000"/>
              </a:lnSpc>
              <a:spcAft>
                <a:spcPts val="600"/>
              </a:spcAft>
            </a:pPr>
            <a:endParaRPr lang="en-US" sz="2800" dirty="0">
              <a:solidFill>
                <a:srgbClr val="232D4B"/>
              </a:solidFill>
            </a:endParaRPr>
          </a:p>
          <a:p>
            <a:pPr>
              <a:lnSpc>
                <a:spcPct val="90000"/>
              </a:lnSpc>
              <a:spcAft>
                <a:spcPts val="600"/>
              </a:spcAft>
            </a:pPr>
            <a:endParaRPr lang="en-US" sz="2800" dirty="0">
              <a:solidFill>
                <a:srgbClr val="232D4B"/>
              </a:solidFill>
            </a:endParaRPr>
          </a:p>
        </p:txBody>
      </p:sp>
      <p:sp>
        <p:nvSpPr>
          <p:cNvPr id="6" name="TextBox 5">
            <a:extLst>
              <a:ext uri="{FF2B5EF4-FFF2-40B4-BE49-F238E27FC236}">
                <a16:creationId xmlns:a16="http://schemas.microsoft.com/office/drawing/2014/main" id="{EE09A2EA-4016-C940-EEBC-92EF198B693F}"/>
              </a:ext>
            </a:extLst>
          </p:cNvPr>
          <p:cNvSpPr txBox="1"/>
          <p:nvPr/>
        </p:nvSpPr>
        <p:spPr>
          <a:xfrm>
            <a:off x="480060" y="838199"/>
            <a:ext cx="4886018" cy="646331"/>
          </a:xfrm>
          <a:prstGeom prst="rect">
            <a:avLst/>
          </a:prstGeom>
          <a:noFill/>
        </p:spPr>
        <p:txBody>
          <a:bodyPr wrap="none" rtlCol="0">
            <a:spAutoFit/>
          </a:bodyPr>
          <a:lstStyle/>
          <a:p>
            <a:r>
              <a:rPr lang="en-US" sz="3600" b="1" dirty="0">
                <a:solidFill>
                  <a:srgbClr val="E57200"/>
                </a:solidFill>
              </a:rPr>
              <a:t>Sample </a:t>
            </a:r>
            <a:r>
              <a:rPr lang="en-US" sz="3600" b="1" dirty="0" err="1">
                <a:solidFill>
                  <a:srgbClr val="E57200"/>
                </a:solidFill>
              </a:rPr>
              <a:t>ChatGPT</a:t>
            </a:r>
            <a:r>
              <a:rPr lang="en-US" sz="3600" b="1" dirty="0">
                <a:solidFill>
                  <a:srgbClr val="E57200"/>
                </a:solidFill>
              </a:rPr>
              <a:t> Prompt</a:t>
            </a:r>
          </a:p>
        </p:txBody>
      </p:sp>
    </p:spTree>
    <p:extLst>
      <p:ext uri="{BB962C8B-B14F-4D97-AF65-F5344CB8AC3E}">
        <p14:creationId xmlns:p14="http://schemas.microsoft.com/office/powerpoint/2010/main" val="1881647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AF07-E31E-306D-E75A-73FF53F7AF14}"/>
              </a:ext>
            </a:extLst>
          </p:cNvPr>
          <p:cNvSpPr txBox="1"/>
          <p:nvPr/>
        </p:nvSpPr>
        <p:spPr>
          <a:xfrm>
            <a:off x="480060" y="1869599"/>
            <a:ext cx="7927340" cy="4150202"/>
          </a:xfrm>
          <a:prstGeom prst="rect">
            <a:avLst/>
          </a:prstGeom>
        </p:spPr>
        <p:txBody>
          <a:bodyPr vert="horz" lIns="91440" tIns="45720" rIns="91440" bIns="45720" numCol="1" spcCol="274320" rtlCol="0">
            <a:normAutofit/>
          </a:bodyPr>
          <a:lstStyle/>
          <a:p>
            <a:pPr marL="342900" indent="-342900">
              <a:lnSpc>
                <a:spcPct val="90000"/>
              </a:lnSpc>
              <a:spcAft>
                <a:spcPts val="600"/>
              </a:spcAft>
              <a:buFont typeface="Arial" panose="020B0604020202020204" pitchFamily="34" charset="0"/>
              <a:buChar char="•"/>
            </a:pPr>
            <a:r>
              <a:rPr lang="en-US" sz="2800" dirty="0">
                <a:solidFill>
                  <a:srgbClr val="232D4B"/>
                </a:solidFill>
              </a:rPr>
              <a:t>Multiple-choice questions</a:t>
            </a:r>
          </a:p>
          <a:p>
            <a:pPr marL="342900" indent="-342900">
              <a:lnSpc>
                <a:spcPct val="90000"/>
              </a:lnSpc>
              <a:spcAft>
                <a:spcPts val="600"/>
              </a:spcAft>
              <a:buFont typeface="Arial" panose="020B0604020202020204" pitchFamily="34" charset="0"/>
              <a:buChar char="•"/>
            </a:pPr>
            <a:r>
              <a:rPr lang="en-US" sz="2800" dirty="0">
                <a:solidFill>
                  <a:srgbClr val="232D4B"/>
                </a:solidFill>
              </a:rPr>
              <a:t>Short answer questions</a:t>
            </a:r>
          </a:p>
          <a:p>
            <a:pPr marL="342900" indent="-342900">
              <a:lnSpc>
                <a:spcPct val="90000"/>
              </a:lnSpc>
              <a:spcAft>
                <a:spcPts val="600"/>
              </a:spcAft>
              <a:buFont typeface="Arial" panose="020B0604020202020204" pitchFamily="34" charset="0"/>
              <a:buChar char="•"/>
            </a:pPr>
            <a:r>
              <a:rPr lang="en-US" sz="2800" dirty="0">
                <a:solidFill>
                  <a:srgbClr val="232D4B"/>
                </a:solidFill>
              </a:rPr>
              <a:t>Essay questions</a:t>
            </a:r>
          </a:p>
          <a:p>
            <a:pPr marL="342900" indent="-342900">
              <a:lnSpc>
                <a:spcPct val="90000"/>
              </a:lnSpc>
              <a:spcAft>
                <a:spcPts val="600"/>
              </a:spcAft>
              <a:buFont typeface="Arial" panose="020B0604020202020204" pitchFamily="34" charset="0"/>
              <a:buChar char="•"/>
            </a:pPr>
            <a:r>
              <a:rPr lang="en-US" sz="2800" dirty="0">
                <a:solidFill>
                  <a:srgbClr val="232D4B"/>
                </a:solidFill>
              </a:rPr>
              <a:t>Clinical reasoning exercises</a:t>
            </a:r>
          </a:p>
        </p:txBody>
      </p:sp>
      <p:sp>
        <p:nvSpPr>
          <p:cNvPr id="6" name="TextBox 5">
            <a:extLst>
              <a:ext uri="{FF2B5EF4-FFF2-40B4-BE49-F238E27FC236}">
                <a16:creationId xmlns:a16="http://schemas.microsoft.com/office/drawing/2014/main" id="{EE09A2EA-4016-C940-EEBC-92EF198B693F}"/>
              </a:ext>
            </a:extLst>
          </p:cNvPr>
          <p:cNvSpPr txBox="1"/>
          <p:nvPr/>
        </p:nvSpPr>
        <p:spPr>
          <a:xfrm>
            <a:off x="327660" y="850898"/>
            <a:ext cx="8104463" cy="523220"/>
          </a:xfrm>
          <a:prstGeom prst="rect">
            <a:avLst/>
          </a:prstGeom>
          <a:noFill/>
        </p:spPr>
        <p:txBody>
          <a:bodyPr wrap="none" rtlCol="0">
            <a:spAutoFit/>
          </a:bodyPr>
          <a:lstStyle/>
          <a:p>
            <a:r>
              <a:rPr lang="en-US" sz="2800" b="1" dirty="0">
                <a:solidFill>
                  <a:srgbClr val="E57200"/>
                </a:solidFill>
              </a:rPr>
              <a:t>Using </a:t>
            </a:r>
            <a:r>
              <a:rPr lang="en-US" sz="2800" b="1" dirty="0" err="1">
                <a:solidFill>
                  <a:srgbClr val="E57200"/>
                </a:solidFill>
              </a:rPr>
              <a:t>ChatGPT</a:t>
            </a:r>
            <a:r>
              <a:rPr lang="en-US" sz="2800" b="1" dirty="0">
                <a:solidFill>
                  <a:srgbClr val="E57200"/>
                </a:solidFill>
              </a:rPr>
              <a:t> to Create Assessments &amp; Assignments</a:t>
            </a:r>
          </a:p>
        </p:txBody>
      </p:sp>
    </p:spTree>
    <p:extLst>
      <p:ext uri="{BB962C8B-B14F-4D97-AF65-F5344CB8AC3E}">
        <p14:creationId xmlns:p14="http://schemas.microsoft.com/office/powerpoint/2010/main" val="1669287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AF07-E31E-306D-E75A-73FF53F7AF14}"/>
              </a:ext>
            </a:extLst>
          </p:cNvPr>
          <p:cNvSpPr txBox="1"/>
          <p:nvPr/>
        </p:nvSpPr>
        <p:spPr>
          <a:xfrm>
            <a:off x="480060" y="1869599"/>
            <a:ext cx="7927340" cy="4150202"/>
          </a:xfrm>
          <a:prstGeom prst="rect">
            <a:avLst/>
          </a:prstGeom>
        </p:spPr>
        <p:txBody>
          <a:bodyPr vert="horz" lIns="91440" tIns="45720" rIns="91440" bIns="45720" numCol="1" spcCol="274320" rtlCol="0">
            <a:normAutofit fontScale="55000" lnSpcReduction="20000"/>
          </a:bodyPr>
          <a:lstStyle/>
          <a:p>
            <a:pPr>
              <a:lnSpc>
                <a:spcPct val="90000"/>
              </a:lnSpc>
              <a:spcAft>
                <a:spcPts val="600"/>
              </a:spcAft>
            </a:pPr>
            <a:r>
              <a:rPr lang="en-US" sz="2800" dirty="0">
                <a:solidFill>
                  <a:srgbClr val="232D4B"/>
                </a:solidFill>
              </a:rPr>
              <a:t>When writing a </a:t>
            </a:r>
            <a:r>
              <a:rPr lang="en-US" sz="2800" dirty="0" err="1">
                <a:solidFill>
                  <a:srgbClr val="232D4B"/>
                </a:solidFill>
              </a:rPr>
              <a:t>ChatGPT</a:t>
            </a:r>
            <a:r>
              <a:rPr lang="en-US" sz="2800" dirty="0">
                <a:solidFill>
                  <a:srgbClr val="232D4B"/>
                </a:solidFill>
              </a:rPr>
              <a:t> prompt for generating a clinical reasoning exercise for a nursing course, faculty members should use a structured format that includes the exercise's purpose, learning objectives, patient scenario, and any specific instructions or requirements. Here's a suggested format:</a:t>
            </a:r>
          </a:p>
          <a:p>
            <a:pPr>
              <a:lnSpc>
                <a:spcPct val="90000"/>
              </a:lnSpc>
              <a:spcAft>
                <a:spcPts val="600"/>
              </a:spcAft>
            </a:pPr>
            <a:endParaRPr lang="en-US" sz="2800" dirty="0">
              <a:solidFill>
                <a:srgbClr val="232D4B"/>
              </a:solidFill>
            </a:endParaRPr>
          </a:p>
          <a:p>
            <a:pPr>
              <a:lnSpc>
                <a:spcPct val="90000"/>
              </a:lnSpc>
              <a:spcAft>
                <a:spcPts val="600"/>
              </a:spcAft>
            </a:pPr>
            <a:r>
              <a:rPr lang="en-US" sz="2800" dirty="0">
                <a:solidFill>
                  <a:srgbClr val="232D4B"/>
                </a:solidFill>
              </a:rPr>
              <a:t>Topic: Specify the nursing area, course, or concept being covered (e.g., respiratory care, medication administration, or wound management).</a:t>
            </a:r>
          </a:p>
          <a:p>
            <a:pPr>
              <a:lnSpc>
                <a:spcPct val="90000"/>
              </a:lnSpc>
              <a:spcAft>
                <a:spcPts val="600"/>
              </a:spcAft>
            </a:pPr>
            <a:r>
              <a:rPr lang="en-US" sz="2800" dirty="0">
                <a:solidFill>
                  <a:srgbClr val="232D4B"/>
                </a:solidFill>
              </a:rPr>
              <a:t>Learning objectives: List the key learning outcomes that the exercise should address.</a:t>
            </a:r>
          </a:p>
          <a:p>
            <a:pPr>
              <a:lnSpc>
                <a:spcPct val="90000"/>
              </a:lnSpc>
              <a:spcAft>
                <a:spcPts val="600"/>
              </a:spcAft>
            </a:pPr>
            <a:r>
              <a:rPr lang="en-US" sz="2800" dirty="0">
                <a:solidFill>
                  <a:srgbClr val="232D4B"/>
                </a:solidFill>
              </a:rPr>
              <a:t>Target audience: Indicate the level of nursing students targeted (e.g., first-year, advanced, or graduate students).</a:t>
            </a:r>
          </a:p>
          <a:p>
            <a:pPr>
              <a:lnSpc>
                <a:spcPct val="90000"/>
              </a:lnSpc>
              <a:spcAft>
                <a:spcPts val="600"/>
              </a:spcAft>
            </a:pPr>
            <a:r>
              <a:rPr lang="en-US" sz="2800" dirty="0">
                <a:solidFill>
                  <a:srgbClr val="232D4B"/>
                </a:solidFill>
              </a:rPr>
              <a:t>Patient scenario: Provide a brief description of a patient case, including relevant demographics, medical history, and clinical presentation.</a:t>
            </a:r>
          </a:p>
          <a:p>
            <a:pPr>
              <a:lnSpc>
                <a:spcPct val="90000"/>
              </a:lnSpc>
              <a:spcAft>
                <a:spcPts val="600"/>
              </a:spcAft>
            </a:pPr>
            <a:r>
              <a:rPr lang="en-US" sz="2800" dirty="0">
                <a:solidFill>
                  <a:srgbClr val="232D4B"/>
                </a:solidFill>
              </a:rPr>
              <a:t>Clinical question(s): Pose one or more questions related to the patient scenario that require students to apply their clinical reasoning skills.</a:t>
            </a:r>
          </a:p>
          <a:p>
            <a:pPr>
              <a:lnSpc>
                <a:spcPct val="90000"/>
              </a:lnSpc>
              <a:spcAft>
                <a:spcPts val="600"/>
              </a:spcAft>
            </a:pPr>
            <a:r>
              <a:rPr lang="en-US" sz="2800" dirty="0">
                <a:solidFill>
                  <a:srgbClr val="232D4B"/>
                </a:solidFill>
              </a:rPr>
              <a:t>Instructions: Specify any additional instructions, such as the desired format for student responses (e.g., short essay, bullet points, or concept map).</a:t>
            </a:r>
          </a:p>
          <a:p>
            <a:pPr>
              <a:lnSpc>
                <a:spcPct val="90000"/>
              </a:lnSpc>
              <a:spcAft>
                <a:spcPts val="600"/>
              </a:spcAft>
            </a:pPr>
            <a:r>
              <a:rPr lang="en-US" sz="2800" dirty="0">
                <a:solidFill>
                  <a:srgbClr val="232D4B"/>
                </a:solidFill>
              </a:rPr>
              <a:t>Evaluation: Describe the criteria for evaluating student responses, if applicable (e.g., accuracy, completeness, or critical thinking skills).</a:t>
            </a:r>
          </a:p>
          <a:p>
            <a:pPr>
              <a:lnSpc>
                <a:spcPct val="90000"/>
              </a:lnSpc>
              <a:spcAft>
                <a:spcPts val="600"/>
              </a:spcAft>
            </a:pPr>
            <a:r>
              <a:rPr lang="en-US" sz="2800" dirty="0">
                <a:solidFill>
                  <a:srgbClr val="232D4B"/>
                </a:solidFill>
              </a:rPr>
              <a:t>Feedback and reflection: Include any guidance on how students can use feedback to improve their clinical reasoning skills.</a:t>
            </a:r>
          </a:p>
        </p:txBody>
      </p:sp>
      <p:sp>
        <p:nvSpPr>
          <p:cNvPr id="6" name="TextBox 5">
            <a:extLst>
              <a:ext uri="{FF2B5EF4-FFF2-40B4-BE49-F238E27FC236}">
                <a16:creationId xmlns:a16="http://schemas.microsoft.com/office/drawing/2014/main" id="{EE09A2EA-4016-C940-EEBC-92EF198B693F}"/>
              </a:ext>
            </a:extLst>
          </p:cNvPr>
          <p:cNvSpPr txBox="1"/>
          <p:nvPr/>
        </p:nvSpPr>
        <p:spPr>
          <a:xfrm>
            <a:off x="327660" y="850898"/>
            <a:ext cx="8264827" cy="523220"/>
          </a:xfrm>
          <a:prstGeom prst="rect">
            <a:avLst/>
          </a:prstGeom>
          <a:noFill/>
        </p:spPr>
        <p:txBody>
          <a:bodyPr wrap="none" rtlCol="0">
            <a:spAutoFit/>
          </a:bodyPr>
          <a:lstStyle/>
          <a:p>
            <a:r>
              <a:rPr lang="en-US" sz="2800" b="1" dirty="0">
                <a:solidFill>
                  <a:srgbClr val="E57200"/>
                </a:solidFill>
              </a:rPr>
              <a:t>Using </a:t>
            </a:r>
            <a:r>
              <a:rPr lang="en-US" sz="2800" b="1" dirty="0" err="1">
                <a:solidFill>
                  <a:srgbClr val="E57200"/>
                </a:solidFill>
              </a:rPr>
              <a:t>ChatGPT</a:t>
            </a:r>
            <a:r>
              <a:rPr lang="en-US" sz="2800" b="1" dirty="0">
                <a:solidFill>
                  <a:srgbClr val="E57200"/>
                </a:solidFill>
              </a:rPr>
              <a:t> to Create Clinical Reasoning Exercises</a:t>
            </a:r>
          </a:p>
        </p:txBody>
      </p:sp>
    </p:spTree>
    <p:extLst>
      <p:ext uri="{BB962C8B-B14F-4D97-AF65-F5344CB8AC3E}">
        <p14:creationId xmlns:p14="http://schemas.microsoft.com/office/powerpoint/2010/main" val="3263742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AF07-E31E-306D-E75A-73FF53F7AF14}"/>
              </a:ext>
            </a:extLst>
          </p:cNvPr>
          <p:cNvSpPr txBox="1"/>
          <p:nvPr/>
        </p:nvSpPr>
        <p:spPr>
          <a:xfrm>
            <a:off x="480060" y="1869599"/>
            <a:ext cx="7927340" cy="4150202"/>
          </a:xfrm>
          <a:prstGeom prst="rect">
            <a:avLst/>
          </a:prstGeom>
        </p:spPr>
        <p:txBody>
          <a:bodyPr vert="horz" lIns="91440" tIns="45720" rIns="91440" bIns="45720" numCol="1" spcCol="274320" rtlCol="0">
            <a:normAutofit fontScale="55000" lnSpcReduction="20000"/>
          </a:bodyPr>
          <a:lstStyle/>
          <a:p>
            <a:pPr>
              <a:lnSpc>
                <a:spcPct val="90000"/>
              </a:lnSpc>
              <a:spcAft>
                <a:spcPts val="600"/>
              </a:spcAft>
            </a:pPr>
            <a:r>
              <a:rPr lang="en-US" sz="2800" dirty="0">
                <a:solidFill>
                  <a:srgbClr val="232D4B"/>
                </a:solidFill>
              </a:rPr>
              <a:t>Generate a clinical reasoning exercise for a nursing course focused on the management of patients with chronic obstructive pulmonary disease (COPD). The exercise should address the following learning objectives:</a:t>
            </a:r>
          </a:p>
          <a:p>
            <a:pPr>
              <a:lnSpc>
                <a:spcPct val="90000"/>
              </a:lnSpc>
              <a:spcAft>
                <a:spcPts val="600"/>
              </a:spcAft>
            </a:pPr>
            <a:endParaRPr lang="en-US" sz="2800" dirty="0">
              <a:solidFill>
                <a:srgbClr val="232D4B"/>
              </a:solidFill>
            </a:endParaRPr>
          </a:p>
          <a:p>
            <a:pPr>
              <a:lnSpc>
                <a:spcPct val="90000"/>
              </a:lnSpc>
              <a:spcAft>
                <a:spcPts val="600"/>
              </a:spcAft>
            </a:pPr>
            <a:r>
              <a:rPr lang="en-US" sz="2800" dirty="0">
                <a:solidFill>
                  <a:srgbClr val="232D4B"/>
                </a:solidFill>
              </a:rPr>
              <a:t>Identify signs and symptoms of COPD exacerbation.</a:t>
            </a:r>
          </a:p>
          <a:p>
            <a:pPr>
              <a:lnSpc>
                <a:spcPct val="90000"/>
              </a:lnSpc>
              <a:spcAft>
                <a:spcPts val="600"/>
              </a:spcAft>
            </a:pPr>
            <a:r>
              <a:rPr lang="en-US" sz="2800" dirty="0">
                <a:solidFill>
                  <a:srgbClr val="232D4B"/>
                </a:solidFill>
              </a:rPr>
              <a:t>Understand the role of nursing interventions in managing a COPD exacerbation.</a:t>
            </a:r>
          </a:p>
          <a:p>
            <a:pPr>
              <a:lnSpc>
                <a:spcPct val="90000"/>
              </a:lnSpc>
              <a:spcAft>
                <a:spcPts val="600"/>
              </a:spcAft>
            </a:pPr>
            <a:r>
              <a:rPr lang="en-US" sz="2800" dirty="0">
                <a:solidFill>
                  <a:srgbClr val="232D4B"/>
                </a:solidFill>
              </a:rPr>
              <a:t>Apply clinical reasoning skills to prioritize patient care.</a:t>
            </a:r>
          </a:p>
          <a:p>
            <a:pPr>
              <a:lnSpc>
                <a:spcPct val="90000"/>
              </a:lnSpc>
              <a:spcAft>
                <a:spcPts val="600"/>
              </a:spcAft>
            </a:pPr>
            <a:r>
              <a:rPr lang="en-US" sz="2800" dirty="0">
                <a:solidFill>
                  <a:srgbClr val="232D4B"/>
                </a:solidFill>
              </a:rPr>
              <a:t>Target audience: Advanced nursing students</a:t>
            </a:r>
          </a:p>
          <a:p>
            <a:pPr>
              <a:lnSpc>
                <a:spcPct val="90000"/>
              </a:lnSpc>
              <a:spcAft>
                <a:spcPts val="600"/>
              </a:spcAft>
            </a:pPr>
            <a:r>
              <a:rPr lang="en-US" sz="2800" dirty="0">
                <a:solidFill>
                  <a:srgbClr val="232D4B"/>
                </a:solidFill>
              </a:rPr>
              <a:t>Patient scenario: 70-year-old male with a history of COPD presenting with increased shortness of breath, cough, and sputum production</a:t>
            </a:r>
          </a:p>
          <a:p>
            <a:pPr>
              <a:lnSpc>
                <a:spcPct val="90000"/>
              </a:lnSpc>
              <a:spcAft>
                <a:spcPts val="600"/>
              </a:spcAft>
            </a:pPr>
            <a:r>
              <a:rPr lang="en-US" sz="2800" dirty="0">
                <a:solidFill>
                  <a:srgbClr val="232D4B"/>
                </a:solidFill>
              </a:rPr>
              <a:t>Clinical question(s): Based on the patient scenario, what nursing interventions should be prioritized, and why?</a:t>
            </a:r>
          </a:p>
          <a:p>
            <a:pPr>
              <a:lnSpc>
                <a:spcPct val="90000"/>
              </a:lnSpc>
              <a:spcAft>
                <a:spcPts val="600"/>
              </a:spcAft>
            </a:pPr>
            <a:r>
              <a:rPr lang="en-US" sz="2800" dirty="0">
                <a:solidFill>
                  <a:srgbClr val="232D4B"/>
                </a:solidFill>
              </a:rPr>
              <a:t>Instructions: Provide a rationale for your prioritized nursing interventions in a short essay format (250-300 words).</a:t>
            </a:r>
          </a:p>
          <a:p>
            <a:pPr>
              <a:lnSpc>
                <a:spcPct val="90000"/>
              </a:lnSpc>
              <a:spcAft>
                <a:spcPts val="600"/>
              </a:spcAft>
            </a:pPr>
            <a:r>
              <a:rPr lang="en-US" sz="2800" dirty="0">
                <a:solidFill>
                  <a:srgbClr val="232D4B"/>
                </a:solidFill>
              </a:rPr>
              <a:t>Evaluation: Assessment of student responses based on accuracy, completeness, and demonstration of clinical reasoning skills</a:t>
            </a:r>
          </a:p>
          <a:p>
            <a:pPr>
              <a:lnSpc>
                <a:spcPct val="90000"/>
              </a:lnSpc>
              <a:spcAft>
                <a:spcPts val="600"/>
              </a:spcAft>
            </a:pPr>
            <a:r>
              <a:rPr lang="en-US" sz="2800" dirty="0">
                <a:solidFill>
                  <a:srgbClr val="232D4B"/>
                </a:solidFill>
              </a:rPr>
              <a:t>Feedback and reflection: Guidance on how students can use feedback to improve their clinical reasoning skills in future scenarios</a:t>
            </a:r>
          </a:p>
        </p:txBody>
      </p:sp>
      <p:sp>
        <p:nvSpPr>
          <p:cNvPr id="6" name="TextBox 5">
            <a:extLst>
              <a:ext uri="{FF2B5EF4-FFF2-40B4-BE49-F238E27FC236}">
                <a16:creationId xmlns:a16="http://schemas.microsoft.com/office/drawing/2014/main" id="{EE09A2EA-4016-C940-EEBC-92EF198B693F}"/>
              </a:ext>
            </a:extLst>
          </p:cNvPr>
          <p:cNvSpPr txBox="1"/>
          <p:nvPr/>
        </p:nvSpPr>
        <p:spPr>
          <a:xfrm>
            <a:off x="480060" y="838199"/>
            <a:ext cx="4886018" cy="646331"/>
          </a:xfrm>
          <a:prstGeom prst="rect">
            <a:avLst/>
          </a:prstGeom>
          <a:noFill/>
        </p:spPr>
        <p:txBody>
          <a:bodyPr wrap="none" rtlCol="0">
            <a:spAutoFit/>
          </a:bodyPr>
          <a:lstStyle/>
          <a:p>
            <a:r>
              <a:rPr lang="en-US" sz="3600" b="1" dirty="0">
                <a:solidFill>
                  <a:srgbClr val="E57200"/>
                </a:solidFill>
              </a:rPr>
              <a:t>Sample </a:t>
            </a:r>
            <a:r>
              <a:rPr lang="en-US" sz="3600" b="1" dirty="0" err="1">
                <a:solidFill>
                  <a:srgbClr val="E57200"/>
                </a:solidFill>
              </a:rPr>
              <a:t>ChatGPT</a:t>
            </a:r>
            <a:r>
              <a:rPr lang="en-US" sz="3600" b="1" dirty="0">
                <a:solidFill>
                  <a:srgbClr val="E57200"/>
                </a:solidFill>
              </a:rPr>
              <a:t> Prompt</a:t>
            </a:r>
          </a:p>
        </p:txBody>
      </p:sp>
    </p:spTree>
    <p:extLst>
      <p:ext uri="{BB962C8B-B14F-4D97-AF65-F5344CB8AC3E}">
        <p14:creationId xmlns:p14="http://schemas.microsoft.com/office/powerpoint/2010/main" val="2696206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AF07-E31E-306D-E75A-73FF53F7AF14}"/>
              </a:ext>
            </a:extLst>
          </p:cNvPr>
          <p:cNvSpPr txBox="1"/>
          <p:nvPr/>
        </p:nvSpPr>
        <p:spPr>
          <a:xfrm>
            <a:off x="480060" y="1869599"/>
            <a:ext cx="7927340" cy="4150202"/>
          </a:xfrm>
          <a:prstGeom prst="rect">
            <a:avLst/>
          </a:prstGeom>
        </p:spPr>
        <p:txBody>
          <a:bodyPr vert="horz" lIns="91440" tIns="45720" rIns="91440" bIns="45720" numCol="1" spcCol="274320" rtlCol="0">
            <a:normAutofit/>
          </a:bodyPr>
          <a:lstStyle/>
          <a:p>
            <a:pPr marL="342900" indent="-342900">
              <a:lnSpc>
                <a:spcPct val="90000"/>
              </a:lnSpc>
              <a:spcAft>
                <a:spcPts val="600"/>
              </a:spcAft>
              <a:buFont typeface="Arial" panose="020B0604020202020204" pitchFamily="34" charset="0"/>
              <a:buChar char="•"/>
            </a:pPr>
            <a:r>
              <a:rPr lang="en-US" sz="2800" dirty="0">
                <a:solidFill>
                  <a:srgbClr val="232D4B"/>
                </a:solidFill>
              </a:rPr>
              <a:t>Outlines for PowerPoint presentations</a:t>
            </a:r>
          </a:p>
          <a:p>
            <a:pPr marL="342900" indent="-342900">
              <a:lnSpc>
                <a:spcPct val="90000"/>
              </a:lnSpc>
              <a:spcAft>
                <a:spcPts val="600"/>
              </a:spcAft>
              <a:buFont typeface="Arial" panose="020B0604020202020204" pitchFamily="34" charset="0"/>
              <a:buChar char="•"/>
            </a:pPr>
            <a:r>
              <a:rPr lang="en-US" sz="2800" dirty="0">
                <a:solidFill>
                  <a:srgbClr val="232D4B"/>
                </a:solidFill>
              </a:rPr>
              <a:t>Lecture summaries</a:t>
            </a:r>
          </a:p>
          <a:p>
            <a:pPr marL="342900" indent="-342900">
              <a:lnSpc>
                <a:spcPct val="90000"/>
              </a:lnSpc>
              <a:spcAft>
                <a:spcPts val="600"/>
              </a:spcAft>
              <a:buFont typeface="Arial" panose="020B0604020202020204" pitchFamily="34" charset="0"/>
              <a:buChar char="•"/>
            </a:pPr>
            <a:r>
              <a:rPr lang="en-US" sz="2800" dirty="0">
                <a:solidFill>
                  <a:srgbClr val="232D4B"/>
                </a:solidFill>
              </a:rPr>
              <a:t>Ideas for visual aids</a:t>
            </a:r>
          </a:p>
        </p:txBody>
      </p:sp>
      <p:sp>
        <p:nvSpPr>
          <p:cNvPr id="6" name="TextBox 5">
            <a:extLst>
              <a:ext uri="{FF2B5EF4-FFF2-40B4-BE49-F238E27FC236}">
                <a16:creationId xmlns:a16="http://schemas.microsoft.com/office/drawing/2014/main" id="{EE09A2EA-4016-C940-EEBC-92EF198B693F}"/>
              </a:ext>
            </a:extLst>
          </p:cNvPr>
          <p:cNvSpPr txBox="1"/>
          <p:nvPr/>
        </p:nvSpPr>
        <p:spPr>
          <a:xfrm>
            <a:off x="327660" y="850898"/>
            <a:ext cx="7866064" cy="584775"/>
          </a:xfrm>
          <a:prstGeom prst="rect">
            <a:avLst/>
          </a:prstGeom>
          <a:noFill/>
        </p:spPr>
        <p:txBody>
          <a:bodyPr wrap="none" rtlCol="0">
            <a:spAutoFit/>
          </a:bodyPr>
          <a:lstStyle/>
          <a:p>
            <a:r>
              <a:rPr lang="en-US" sz="3200" b="1" dirty="0">
                <a:solidFill>
                  <a:srgbClr val="E57200"/>
                </a:solidFill>
              </a:rPr>
              <a:t>Using </a:t>
            </a:r>
            <a:r>
              <a:rPr lang="en-US" sz="3200" b="1" dirty="0" err="1">
                <a:solidFill>
                  <a:srgbClr val="E57200"/>
                </a:solidFill>
              </a:rPr>
              <a:t>ChatGPT</a:t>
            </a:r>
            <a:r>
              <a:rPr lang="en-US" sz="3200" b="1" dirty="0">
                <a:solidFill>
                  <a:srgbClr val="E57200"/>
                </a:solidFill>
              </a:rPr>
              <a:t> to Generate Lecture Materials</a:t>
            </a:r>
          </a:p>
        </p:txBody>
      </p:sp>
    </p:spTree>
    <p:extLst>
      <p:ext uri="{BB962C8B-B14F-4D97-AF65-F5344CB8AC3E}">
        <p14:creationId xmlns:p14="http://schemas.microsoft.com/office/powerpoint/2010/main" val="3712640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AF07-E31E-306D-E75A-73FF53F7AF14}"/>
              </a:ext>
            </a:extLst>
          </p:cNvPr>
          <p:cNvSpPr txBox="1"/>
          <p:nvPr/>
        </p:nvSpPr>
        <p:spPr>
          <a:xfrm>
            <a:off x="480060" y="1869599"/>
            <a:ext cx="7927340" cy="4150202"/>
          </a:xfrm>
          <a:prstGeom prst="rect">
            <a:avLst/>
          </a:prstGeom>
        </p:spPr>
        <p:txBody>
          <a:bodyPr vert="horz" lIns="91440" tIns="45720" rIns="91440" bIns="45720" numCol="1" spcCol="274320" rtlCol="0">
            <a:normAutofit fontScale="55000" lnSpcReduction="20000"/>
          </a:bodyPr>
          <a:lstStyle/>
          <a:p>
            <a:pPr>
              <a:lnSpc>
                <a:spcPct val="90000"/>
              </a:lnSpc>
              <a:spcAft>
                <a:spcPts val="600"/>
              </a:spcAft>
            </a:pPr>
            <a:r>
              <a:rPr lang="en-US" sz="2800" dirty="0">
                <a:solidFill>
                  <a:srgbClr val="232D4B"/>
                </a:solidFill>
              </a:rPr>
              <a:t>When writing a </a:t>
            </a:r>
            <a:r>
              <a:rPr lang="en-US" sz="2800" dirty="0" err="1">
                <a:solidFill>
                  <a:srgbClr val="232D4B"/>
                </a:solidFill>
              </a:rPr>
              <a:t>ChatGPT</a:t>
            </a:r>
            <a:r>
              <a:rPr lang="en-US" sz="2800" dirty="0">
                <a:solidFill>
                  <a:srgbClr val="232D4B"/>
                </a:solidFill>
              </a:rPr>
              <a:t> prompt for generating a visual aid for a nursing course, faculty members should use a structured format that includes the visual aid's purpose, learning objectives, target audience, and any specific content or design requirements. Here's a suggested format:</a:t>
            </a:r>
          </a:p>
          <a:p>
            <a:pPr>
              <a:lnSpc>
                <a:spcPct val="90000"/>
              </a:lnSpc>
              <a:spcAft>
                <a:spcPts val="600"/>
              </a:spcAft>
            </a:pPr>
            <a:endParaRPr lang="en-US" sz="2800" dirty="0">
              <a:solidFill>
                <a:srgbClr val="232D4B"/>
              </a:solidFill>
            </a:endParaRPr>
          </a:p>
          <a:p>
            <a:pPr>
              <a:lnSpc>
                <a:spcPct val="90000"/>
              </a:lnSpc>
              <a:spcAft>
                <a:spcPts val="600"/>
              </a:spcAft>
            </a:pPr>
            <a:r>
              <a:rPr lang="en-US" sz="2800" dirty="0">
                <a:solidFill>
                  <a:srgbClr val="232D4B"/>
                </a:solidFill>
              </a:rPr>
              <a:t>Topic: Specify the nursing area, course, or concept being covered (e.g., medication administration, anatomy, or infection control).</a:t>
            </a:r>
          </a:p>
          <a:p>
            <a:pPr>
              <a:lnSpc>
                <a:spcPct val="90000"/>
              </a:lnSpc>
              <a:spcAft>
                <a:spcPts val="600"/>
              </a:spcAft>
            </a:pPr>
            <a:r>
              <a:rPr lang="en-US" sz="2800" dirty="0">
                <a:solidFill>
                  <a:srgbClr val="232D4B"/>
                </a:solidFill>
              </a:rPr>
              <a:t>Learning objectives: List the key learning outcomes that the visual aid should address or support.</a:t>
            </a:r>
          </a:p>
          <a:p>
            <a:pPr>
              <a:lnSpc>
                <a:spcPct val="90000"/>
              </a:lnSpc>
              <a:spcAft>
                <a:spcPts val="600"/>
              </a:spcAft>
            </a:pPr>
            <a:r>
              <a:rPr lang="en-US" sz="2800" dirty="0">
                <a:solidFill>
                  <a:srgbClr val="232D4B"/>
                </a:solidFill>
              </a:rPr>
              <a:t>Target audience: Indicate the level of nursing students targeted (e.g., first-year, advanced, or graduate students).</a:t>
            </a:r>
          </a:p>
          <a:p>
            <a:pPr>
              <a:lnSpc>
                <a:spcPct val="90000"/>
              </a:lnSpc>
              <a:spcAft>
                <a:spcPts val="600"/>
              </a:spcAft>
            </a:pPr>
            <a:r>
              <a:rPr lang="en-US" sz="2800" dirty="0">
                <a:solidFill>
                  <a:srgbClr val="232D4B"/>
                </a:solidFill>
              </a:rPr>
              <a:t>Type of visual aid: Specify the desired format for the visual aid (e.g., infographic, diagram, flowchart, or illustration).</a:t>
            </a:r>
          </a:p>
          <a:p>
            <a:pPr>
              <a:lnSpc>
                <a:spcPct val="90000"/>
              </a:lnSpc>
              <a:spcAft>
                <a:spcPts val="600"/>
              </a:spcAft>
            </a:pPr>
            <a:r>
              <a:rPr lang="en-US" sz="2800" dirty="0">
                <a:solidFill>
                  <a:srgbClr val="232D4B"/>
                </a:solidFill>
              </a:rPr>
              <a:t>Content: Describe the key content or information that should be included in the visual aid.</a:t>
            </a:r>
          </a:p>
          <a:p>
            <a:pPr>
              <a:lnSpc>
                <a:spcPct val="90000"/>
              </a:lnSpc>
              <a:spcAft>
                <a:spcPts val="600"/>
              </a:spcAft>
            </a:pPr>
            <a:r>
              <a:rPr lang="en-US" sz="2800" dirty="0">
                <a:solidFill>
                  <a:srgbClr val="232D4B"/>
                </a:solidFill>
              </a:rPr>
              <a:t>Design preferences: Mention any preferred design elements, such as colors, fonts, or styles, if applicable.</a:t>
            </a:r>
          </a:p>
          <a:p>
            <a:pPr>
              <a:lnSpc>
                <a:spcPct val="90000"/>
              </a:lnSpc>
              <a:spcAft>
                <a:spcPts val="600"/>
              </a:spcAft>
            </a:pPr>
            <a:r>
              <a:rPr lang="en-US" sz="2800" dirty="0">
                <a:solidFill>
                  <a:srgbClr val="232D4B"/>
                </a:solidFill>
              </a:rPr>
              <a:t>Instructions: Provide any additional instructions or guidelines related to the creation of the visual aid.</a:t>
            </a:r>
          </a:p>
          <a:p>
            <a:pPr>
              <a:lnSpc>
                <a:spcPct val="90000"/>
              </a:lnSpc>
              <a:spcAft>
                <a:spcPts val="600"/>
              </a:spcAft>
            </a:pPr>
            <a:r>
              <a:rPr lang="en-US" sz="2800" dirty="0">
                <a:solidFill>
                  <a:srgbClr val="232D4B"/>
                </a:solidFill>
              </a:rPr>
              <a:t>Evaluation: Describe the criteria for evaluating the visual aid, if applicable (e.g., clarity, accuracy, or relevance).</a:t>
            </a:r>
          </a:p>
        </p:txBody>
      </p:sp>
      <p:sp>
        <p:nvSpPr>
          <p:cNvPr id="6" name="TextBox 5">
            <a:extLst>
              <a:ext uri="{FF2B5EF4-FFF2-40B4-BE49-F238E27FC236}">
                <a16:creationId xmlns:a16="http://schemas.microsoft.com/office/drawing/2014/main" id="{EE09A2EA-4016-C940-EEBC-92EF198B693F}"/>
              </a:ext>
            </a:extLst>
          </p:cNvPr>
          <p:cNvSpPr txBox="1"/>
          <p:nvPr/>
        </p:nvSpPr>
        <p:spPr>
          <a:xfrm>
            <a:off x="327660" y="850898"/>
            <a:ext cx="8328498" cy="584775"/>
          </a:xfrm>
          <a:prstGeom prst="rect">
            <a:avLst/>
          </a:prstGeom>
          <a:noFill/>
        </p:spPr>
        <p:txBody>
          <a:bodyPr wrap="none" rtlCol="0">
            <a:spAutoFit/>
          </a:bodyPr>
          <a:lstStyle/>
          <a:p>
            <a:r>
              <a:rPr lang="en-US" sz="3200" b="1" dirty="0">
                <a:solidFill>
                  <a:srgbClr val="E57200"/>
                </a:solidFill>
              </a:rPr>
              <a:t>Using </a:t>
            </a:r>
            <a:r>
              <a:rPr lang="en-US" sz="3200" b="1" dirty="0" err="1">
                <a:solidFill>
                  <a:srgbClr val="E57200"/>
                </a:solidFill>
              </a:rPr>
              <a:t>ChatGPT</a:t>
            </a:r>
            <a:r>
              <a:rPr lang="en-US" sz="3200" b="1" dirty="0">
                <a:solidFill>
                  <a:srgbClr val="E57200"/>
                </a:solidFill>
              </a:rPr>
              <a:t> to Generate Ideas for Visual Aids</a:t>
            </a:r>
          </a:p>
        </p:txBody>
      </p:sp>
    </p:spTree>
    <p:extLst>
      <p:ext uri="{BB962C8B-B14F-4D97-AF65-F5344CB8AC3E}">
        <p14:creationId xmlns:p14="http://schemas.microsoft.com/office/powerpoint/2010/main" val="4264659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AF07-E31E-306D-E75A-73FF53F7AF14}"/>
              </a:ext>
            </a:extLst>
          </p:cNvPr>
          <p:cNvSpPr txBox="1"/>
          <p:nvPr/>
        </p:nvSpPr>
        <p:spPr>
          <a:xfrm>
            <a:off x="480060" y="1869599"/>
            <a:ext cx="7927340" cy="4150202"/>
          </a:xfrm>
          <a:prstGeom prst="rect">
            <a:avLst/>
          </a:prstGeom>
        </p:spPr>
        <p:txBody>
          <a:bodyPr vert="horz" lIns="91440" tIns="45720" rIns="91440" bIns="45720" numCol="1" spcCol="274320" rtlCol="0">
            <a:normAutofit fontScale="62500" lnSpcReduction="20000"/>
          </a:bodyPr>
          <a:lstStyle/>
          <a:p>
            <a:pPr>
              <a:lnSpc>
                <a:spcPct val="90000"/>
              </a:lnSpc>
              <a:spcAft>
                <a:spcPts val="600"/>
              </a:spcAft>
            </a:pPr>
            <a:r>
              <a:rPr lang="en-US" sz="2800" dirty="0">
                <a:solidFill>
                  <a:srgbClr val="232D4B"/>
                </a:solidFill>
              </a:rPr>
              <a:t>Generate a visual aid for a nursing course focused on the steps of medication administration. The visual aid should address the following learning objectives:</a:t>
            </a:r>
          </a:p>
          <a:p>
            <a:pPr>
              <a:lnSpc>
                <a:spcPct val="90000"/>
              </a:lnSpc>
              <a:spcAft>
                <a:spcPts val="600"/>
              </a:spcAft>
            </a:pPr>
            <a:endParaRPr lang="en-US" sz="2800" dirty="0">
              <a:solidFill>
                <a:srgbClr val="232D4B"/>
              </a:solidFill>
            </a:endParaRPr>
          </a:p>
          <a:p>
            <a:pPr>
              <a:lnSpc>
                <a:spcPct val="90000"/>
              </a:lnSpc>
              <a:spcAft>
                <a:spcPts val="600"/>
              </a:spcAft>
            </a:pPr>
            <a:r>
              <a:rPr lang="en-US" sz="2800" dirty="0">
                <a:solidFill>
                  <a:srgbClr val="232D4B"/>
                </a:solidFill>
              </a:rPr>
              <a:t>Understand the different steps of the medication administration process.</a:t>
            </a:r>
          </a:p>
          <a:p>
            <a:pPr>
              <a:lnSpc>
                <a:spcPct val="90000"/>
              </a:lnSpc>
              <a:spcAft>
                <a:spcPts val="600"/>
              </a:spcAft>
            </a:pPr>
            <a:r>
              <a:rPr lang="en-US" sz="2800" dirty="0">
                <a:solidFill>
                  <a:srgbClr val="232D4B"/>
                </a:solidFill>
              </a:rPr>
              <a:t>Recognize the importance of following the medication administration process to ensure patient safety.</a:t>
            </a:r>
          </a:p>
          <a:p>
            <a:pPr>
              <a:lnSpc>
                <a:spcPct val="90000"/>
              </a:lnSpc>
              <a:spcAft>
                <a:spcPts val="600"/>
              </a:spcAft>
            </a:pPr>
            <a:r>
              <a:rPr lang="en-US" sz="2800" dirty="0">
                <a:solidFill>
                  <a:srgbClr val="232D4B"/>
                </a:solidFill>
              </a:rPr>
              <a:t>Target audience: First-year nursing students</a:t>
            </a:r>
          </a:p>
          <a:p>
            <a:pPr>
              <a:lnSpc>
                <a:spcPct val="90000"/>
              </a:lnSpc>
              <a:spcAft>
                <a:spcPts val="600"/>
              </a:spcAft>
            </a:pPr>
            <a:r>
              <a:rPr lang="en-US" sz="2800" dirty="0">
                <a:solidFill>
                  <a:srgbClr val="232D4B"/>
                </a:solidFill>
              </a:rPr>
              <a:t>Type of visual aid: Flowchart</a:t>
            </a:r>
          </a:p>
          <a:p>
            <a:pPr>
              <a:lnSpc>
                <a:spcPct val="90000"/>
              </a:lnSpc>
              <a:spcAft>
                <a:spcPts val="600"/>
              </a:spcAft>
            </a:pPr>
            <a:r>
              <a:rPr lang="en-US" sz="2800" dirty="0">
                <a:solidFill>
                  <a:srgbClr val="232D4B"/>
                </a:solidFill>
              </a:rPr>
              <a:t>Content: Include the six rights of medication administration (right patient, right medication, right dose, right route, right time, and right documentation) and the steps involved in each.</a:t>
            </a:r>
          </a:p>
          <a:p>
            <a:pPr>
              <a:lnSpc>
                <a:spcPct val="90000"/>
              </a:lnSpc>
              <a:spcAft>
                <a:spcPts val="600"/>
              </a:spcAft>
            </a:pPr>
            <a:r>
              <a:rPr lang="en-US" sz="2800" dirty="0">
                <a:solidFill>
                  <a:srgbClr val="232D4B"/>
                </a:solidFill>
              </a:rPr>
              <a:t>Design preferences: Use clear, easy-to-read fonts and a color scheme that highlights the critical steps.</a:t>
            </a:r>
          </a:p>
          <a:p>
            <a:pPr>
              <a:lnSpc>
                <a:spcPct val="90000"/>
              </a:lnSpc>
              <a:spcAft>
                <a:spcPts val="600"/>
              </a:spcAft>
            </a:pPr>
            <a:r>
              <a:rPr lang="en-US" sz="2800" dirty="0">
                <a:solidFill>
                  <a:srgbClr val="232D4B"/>
                </a:solidFill>
              </a:rPr>
              <a:t>Instructions: Create a flowchart that clearly and concisely outlines the medication administration process, emphasizing the six rights.</a:t>
            </a:r>
          </a:p>
          <a:p>
            <a:pPr>
              <a:lnSpc>
                <a:spcPct val="90000"/>
              </a:lnSpc>
              <a:spcAft>
                <a:spcPts val="600"/>
              </a:spcAft>
            </a:pPr>
            <a:r>
              <a:rPr lang="en-US" sz="2800" dirty="0">
                <a:solidFill>
                  <a:srgbClr val="232D4B"/>
                </a:solidFill>
              </a:rPr>
              <a:t>Evaluation: Assessment of the visual aid based on clarity, accuracy, and relevance to the learning objectives.</a:t>
            </a:r>
          </a:p>
          <a:p>
            <a:pPr>
              <a:lnSpc>
                <a:spcPct val="90000"/>
              </a:lnSpc>
              <a:spcAft>
                <a:spcPts val="600"/>
              </a:spcAft>
            </a:pPr>
            <a:endParaRPr lang="en-US" sz="2800" dirty="0">
              <a:solidFill>
                <a:srgbClr val="232D4B"/>
              </a:solidFill>
            </a:endParaRPr>
          </a:p>
          <a:p>
            <a:pPr>
              <a:lnSpc>
                <a:spcPct val="90000"/>
              </a:lnSpc>
              <a:spcAft>
                <a:spcPts val="600"/>
              </a:spcAft>
            </a:pPr>
            <a:endParaRPr lang="en-US" sz="2800" dirty="0">
              <a:solidFill>
                <a:srgbClr val="232D4B"/>
              </a:solidFill>
            </a:endParaRPr>
          </a:p>
          <a:p>
            <a:pPr>
              <a:lnSpc>
                <a:spcPct val="90000"/>
              </a:lnSpc>
              <a:spcAft>
                <a:spcPts val="600"/>
              </a:spcAft>
            </a:pPr>
            <a:endParaRPr lang="en-US" sz="2800" dirty="0">
              <a:solidFill>
                <a:srgbClr val="232D4B"/>
              </a:solidFill>
            </a:endParaRPr>
          </a:p>
          <a:p>
            <a:pPr>
              <a:lnSpc>
                <a:spcPct val="90000"/>
              </a:lnSpc>
              <a:spcAft>
                <a:spcPts val="600"/>
              </a:spcAft>
            </a:pPr>
            <a:endParaRPr lang="en-US" sz="2800" dirty="0">
              <a:solidFill>
                <a:srgbClr val="232D4B"/>
              </a:solidFill>
            </a:endParaRPr>
          </a:p>
          <a:p>
            <a:pPr>
              <a:lnSpc>
                <a:spcPct val="90000"/>
              </a:lnSpc>
              <a:spcAft>
                <a:spcPts val="600"/>
              </a:spcAft>
            </a:pPr>
            <a:endParaRPr lang="en-US" sz="2800" dirty="0">
              <a:solidFill>
                <a:srgbClr val="232D4B"/>
              </a:solidFill>
            </a:endParaRPr>
          </a:p>
        </p:txBody>
      </p:sp>
      <p:sp>
        <p:nvSpPr>
          <p:cNvPr id="6" name="TextBox 5">
            <a:extLst>
              <a:ext uri="{FF2B5EF4-FFF2-40B4-BE49-F238E27FC236}">
                <a16:creationId xmlns:a16="http://schemas.microsoft.com/office/drawing/2014/main" id="{EE09A2EA-4016-C940-EEBC-92EF198B693F}"/>
              </a:ext>
            </a:extLst>
          </p:cNvPr>
          <p:cNvSpPr txBox="1"/>
          <p:nvPr/>
        </p:nvSpPr>
        <p:spPr>
          <a:xfrm>
            <a:off x="480060" y="838199"/>
            <a:ext cx="4886018" cy="646331"/>
          </a:xfrm>
          <a:prstGeom prst="rect">
            <a:avLst/>
          </a:prstGeom>
          <a:noFill/>
        </p:spPr>
        <p:txBody>
          <a:bodyPr wrap="none" rtlCol="0">
            <a:spAutoFit/>
          </a:bodyPr>
          <a:lstStyle/>
          <a:p>
            <a:r>
              <a:rPr lang="en-US" sz="3600" b="1" dirty="0">
                <a:solidFill>
                  <a:srgbClr val="E57200"/>
                </a:solidFill>
              </a:rPr>
              <a:t>Sample </a:t>
            </a:r>
            <a:r>
              <a:rPr lang="en-US" sz="3600" b="1" dirty="0" err="1">
                <a:solidFill>
                  <a:srgbClr val="E57200"/>
                </a:solidFill>
              </a:rPr>
              <a:t>ChatGPT</a:t>
            </a:r>
            <a:r>
              <a:rPr lang="en-US" sz="3600" b="1" dirty="0">
                <a:solidFill>
                  <a:srgbClr val="E57200"/>
                </a:solidFill>
              </a:rPr>
              <a:t> Prompt</a:t>
            </a:r>
          </a:p>
        </p:txBody>
      </p:sp>
    </p:spTree>
    <p:extLst>
      <p:ext uri="{BB962C8B-B14F-4D97-AF65-F5344CB8AC3E}">
        <p14:creationId xmlns:p14="http://schemas.microsoft.com/office/powerpoint/2010/main" val="1690372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AF07-E31E-306D-E75A-73FF53F7AF14}"/>
              </a:ext>
            </a:extLst>
          </p:cNvPr>
          <p:cNvSpPr txBox="1"/>
          <p:nvPr/>
        </p:nvSpPr>
        <p:spPr>
          <a:xfrm>
            <a:off x="480060" y="2253912"/>
            <a:ext cx="7927340" cy="4150202"/>
          </a:xfrm>
          <a:prstGeom prst="rect">
            <a:avLst/>
          </a:prstGeom>
        </p:spPr>
        <p:txBody>
          <a:bodyPr vert="horz" lIns="91440" tIns="45720" rIns="91440" bIns="45720" numCol="1" spcCol="274320" rtlCol="0">
            <a:normAutofit/>
          </a:bodyPr>
          <a:lstStyle/>
          <a:p>
            <a:pPr marL="342900" indent="-342900">
              <a:lnSpc>
                <a:spcPct val="90000"/>
              </a:lnSpc>
              <a:spcAft>
                <a:spcPts val="600"/>
              </a:spcAft>
              <a:buFont typeface="Arial" panose="020B0604020202020204" pitchFamily="34" charset="0"/>
              <a:buChar char="•"/>
            </a:pPr>
            <a:r>
              <a:rPr lang="en-US" sz="2800" dirty="0">
                <a:solidFill>
                  <a:srgbClr val="232D4B"/>
                </a:solidFill>
              </a:rPr>
              <a:t>Study guides</a:t>
            </a:r>
          </a:p>
          <a:p>
            <a:pPr marL="342900" indent="-342900">
              <a:lnSpc>
                <a:spcPct val="90000"/>
              </a:lnSpc>
              <a:spcAft>
                <a:spcPts val="600"/>
              </a:spcAft>
              <a:buFont typeface="Arial" panose="020B0604020202020204" pitchFamily="34" charset="0"/>
              <a:buChar char="•"/>
            </a:pPr>
            <a:r>
              <a:rPr lang="en-US" sz="2800" dirty="0">
                <a:solidFill>
                  <a:srgbClr val="232D4B"/>
                </a:solidFill>
              </a:rPr>
              <a:t>FAQ sheets</a:t>
            </a:r>
          </a:p>
          <a:p>
            <a:pPr>
              <a:lnSpc>
                <a:spcPct val="90000"/>
              </a:lnSpc>
              <a:spcAft>
                <a:spcPts val="600"/>
              </a:spcAft>
            </a:pPr>
            <a:endParaRPr lang="en-US" sz="2800" dirty="0">
              <a:solidFill>
                <a:srgbClr val="232D4B"/>
              </a:solidFill>
            </a:endParaRPr>
          </a:p>
        </p:txBody>
      </p:sp>
      <p:sp>
        <p:nvSpPr>
          <p:cNvPr id="6" name="TextBox 5">
            <a:extLst>
              <a:ext uri="{FF2B5EF4-FFF2-40B4-BE49-F238E27FC236}">
                <a16:creationId xmlns:a16="http://schemas.microsoft.com/office/drawing/2014/main" id="{EE09A2EA-4016-C940-EEBC-92EF198B693F}"/>
              </a:ext>
            </a:extLst>
          </p:cNvPr>
          <p:cNvSpPr txBox="1"/>
          <p:nvPr/>
        </p:nvSpPr>
        <p:spPr>
          <a:xfrm>
            <a:off x="480060" y="838199"/>
            <a:ext cx="7588103" cy="1077218"/>
          </a:xfrm>
          <a:prstGeom prst="rect">
            <a:avLst/>
          </a:prstGeom>
          <a:noFill/>
        </p:spPr>
        <p:txBody>
          <a:bodyPr wrap="none" rtlCol="0">
            <a:spAutoFit/>
          </a:bodyPr>
          <a:lstStyle/>
          <a:p>
            <a:r>
              <a:rPr lang="en-US" sz="3200" b="1" dirty="0">
                <a:solidFill>
                  <a:srgbClr val="E57200"/>
                </a:solidFill>
              </a:rPr>
              <a:t>Using </a:t>
            </a:r>
            <a:r>
              <a:rPr lang="en-US" sz="3200" b="1" dirty="0" err="1">
                <a:solidFill>
                  <a:srgbClr val="E57200"/>
                </a:solidFill>
              </a:rPr>
              <a:t>ChatGPT</a:t>
            </a:r>
            <a:r>
              <a:rPr lang="en-US" sz="3200" b="1" dirty="0">
                <a:solidFill>
                  <a:srgbClr val="E57200"/>
                </a:solidFill>
              </a:rPr>
              <a:t> to Generate Supplementary </a:t>
            </a:r>
          </a:p>
          <a:p>
            <a:r>
              <a:rPr lang="en-US" sz="3200" b="1" dirty="0">
                <a:solidFill>
                  <a:srgbClr val="E57200"/>
                </a:solidFill>
              </a:rPr>
              <a:t>Resources</a:t>
            </a:r>
          </a:p>
        </p:txBody>
      </p:sp>
    </p:spTree>
    <p:extLst>
      <p:ext uri="{BB962C8B-B14F-4D97-AF65-F5344CB8AC3E}">
        <p14:creationId xmlns:p14="http://schemas.microsoft.com/office/powerpoint/2010/main" val="2489791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AF07-E31E-306D-E75A-73FF53F7AF14}"/>
              </a:ext>
            </a:extLst>
          </p:cNvPr>
          <p:cNvSpPr txBox="1"/>
          <p:nvPr/>
        </p:nvSpPr>
        <p:spPr>
          <a:xfrm>
            <a:off x="480060" y="1869599"/>
            <a:ext cx="7927340" cy="4150202"/>
          </a:xfrm>
          <a:prstGeom prst="rect">
            <a:avLst/>
          </a:prstGeom>
        </p:spPr>
        <p:txBody>
          <a:bodyPr vert="horz" lIns="91440" tIns="45720" rIns="91440" bIns="45720" numCol="1" spcCol="274320" rtlCol="0">
            <a:normAutofit fontScale="55000" lnSpcReduction="20000"/>
          </a:bodyPr>
          <a:lstStyle/>
          <a:p>
            <a:pPr>
              <a:lnSpc>
                <a:spcPct val="90000"/>
              </a:lnSpc>
              <a:spcAft>
                <a:spcPts val="600"/>
              </a:spcAft>
            </a:pPr>
            <a:r>
              <a:rPr lang="en-US" sz="2800" dirty="0">
                <a:solidFill>
                  <a:srgbClr val="232D4B"/>
                </a:solidFill>
              </a:rPr>
              <a:t>When writing a </a:t>
            </a:r>
            <a:r>
              <a:rPr lang="en-US" sz="2800" dirty="0" err="1">
                <a:solidFill>
                  <a:srgbClr val="232D4B"/>
                </a:solidFill>
              </a:rPr>
              <a:t>ChatGPT</a:t>
            </a:r>
            <a:r>
              <a:rPr lang="en-US" sz="2800" dirty="0">
                <a:solidFill>
                  <a:srgbClr val="232D4B"/>
                </a:solidFill>
              </a:rPr>
              <a:t> prompt for generating a study guide for a nursing course, faculty members should use a structured format that includes the study guide's purpose, learning objectives, target audience, and any specific content or organization requirements. Here's a suggested format:</a:t>
            </a:r>
          </a:p>
          <a:p>
            <a:pPr>
              <a:lnSpc>
                <a:spcPct val="90000"/>
              </a:lnSpc>
              <a:spcAft>
                <a:spcPts val="600"/>
              </a:spcAft>
            </a:pPr>
            <a:endParaRPr lang="en-US" sz="2800" dirty="0">
              <a:solidFill>
                <a:srgbClr val="232D4B"/>
              </a:solidFill>
            </a:endParaRPr>
          </a:p>
          <a:p>
            <a:pPr>
              <a:lnSpc>
                <a:spcPct val="90000"/>
              </a:lnSpc>
              <a:spcAft>
                <a:spcPts val="600"/>
              </a:spcAft>
            </a:pPr>
            <a:r>
              <a:rPr lang="en-US" sz="2800" dirty="0">
                <a:solidFill>
                  <a:srgbClr val="232D4B"/>
                </a:solidFill>
              </a:rPr>
              <a:t>Topic: Specify the nursing area, course, or concept being covered (e.g., pharmacology, pathophysiology, or medical-surgical nursing).</a:t>
            </a:r>
          </a:p>
          <a:p>
            <a:pPr>
              <a:lnSpc>
                <a:spcPct val="90000"/>
              </a:lnSpc>
              <a:spcAft>
                <a:spcPts val="600"/>
              </a:spcAft>
            </a:pPr>
            <a:r>
              <a:rPr lang="en-US" sz="2800" dirty="0">
                <a:solidFill>
                  <a:srgbClr val="232D4B"/>
                </a:solidFill>
              </a:rPr>
              <a:t>Learning objectives: List the key learning outcomes that the study guide should address or support.</a:t>
            </a:r>
          </a:p>
          <a:p>
            <a:pPr>
              <a:lnSpc>
                <a:spcPct val="90000"/>
              </a:lnSpc>
              <a:spcAft>
                <a:spcPts val="600"/>
              </a:spcAft>
            </a:pPr>
            <a:r>
              <a:rPr lang="en-US" sz="2800" dirty="0">
                <a:solidFill>
                  <a:srgbClr val="232D4B"/>
                </a:solidFill>
              </a:rPr>
              <a:t>Target audience: Indicate the level of nursing students targeted (e.g., first-year, advanced, or graduate students).</a:t>
            </a:r>
          </a:p>
          <a:p>
            <a:pPr>
              <a:lnSpc>
                <a:spcPct val="90000"/>
              </a:lnSpc>
              <a:spcAft>
                <a:spcPts val="600"/>
              </a:spcAft>
            </a:pPr>
            <a:r>
              <a:rPr lang="en-US" sz="2800" dirty="0">
                <a:solidFill>
                  <a:srgbClr val="232D4B"/>
                </a:solidFill>
              </a:rPr>
              <a:t>Sections: Describe the main sections to be included in the study guide, such as key concepts, important terminology, clinical applications, and practice questions.</a:t>
            </a:r>
          </a:p>
          <a:p>
            <a:pPr>
              <a:lnSpc>
                <a:spcPct val="90000"/>
              </a:lnSpc>
              <a:spcAft>
                <a:spcPts val="600"/>
              </a:spcAft>
            </a:pPr>
            <a:r>
              <a:rPr lang="en-US" sz="2800" dirty="0">
                <a:solidFill>
                  <a:srgbClr val="232D4B"/>
                </a:solidFill>
              </a:rPr>
              <a:t>Content: Provide an overview of the key content or information that should be included in the study guide.</a:t>
            </a:r>
          </a:p>
          <a:p>
            <a:pPr>
              <a:lnSpc>
                <a:spcPct val="90000"/>
              </a:lnSpc>
              <a:spcAft>
                <a:spcPts val="600"/>
              </a:spcAft>
            </a:pPr>
            <a:r>
              <a:rPr lang="en-US" sz="2800" dirty="0">
                <a:solidFill>
                  <a:srgbClr val="232D4B"/>
                </a:solidFill>
              </a:rPr>
              <a:t>Organization and format: Specify any preferred organization or formatting requirements, such as headings, bullet points, tables, or charts.</a:t>
            </a:r>
          </a:p>
          <a:p>
            <a:pPr>
              <a:lnSpc>
                <a:spcPct val="90000"/>
              </a:lnSpc>
              <a:spcAft>
                <a:spcPts val="600"/>
              </a:spcAft>
            </a:pPr>
            <a:r>
              <a:rPr lang="en-US" sz="2800" dirty="0">
                <a:solidFill>
                  <a:srgbClr val="232D4B"/>
                </a:solidFill>
              </a:rPr>
              <a:t>Instructions: Provide any additional instructions or guidelines related to the creation of the study guide.</a:t>
            </a:r>
          </a:p>
          <a:p>
            <a:pPr>
              <a:lnSpc>
                <a:spcPct val="90000"/>
              </a:lnSpc>
              <a:spcAft>
                <a:spcPts val="600"/>
              </a:spcAft>
            </a:pPr>
            <a:r>
              <a:rPr lang="en-US" sz="2800" dirty="0">
                <a:solidFill>
                  <a:srgbClr val="232D4B"/>
                </a:solidFill>
              </a:rPr>
              <a:t>Evaluation: Describe the criteria for evaluating the study guide, if applicable (e.g., accuracy, comprehensiveness, or relevance).</a:t>
            </a:r>
          </a:p>
        </p:txBody>
      </p:sp>
      <p:sp>
        <p:nvSpPr>
          <p:cNvPr id="6" name="TextBox 5">
            <a:extLst>
              <a:ext uri="{FF2B5EF4-FFF2-40B4-BE49-F238E27FC236}">
                <a16:creationId xmlns:a16="http://schemas.microsoft.com/office/drawing/2014/main" id="{EE09A2EA-4016-C940-EEBC-92EF198B693F}"/>
              </a:ext>
            </a:extLst>
          </p:cNvPr>
          <p:cNvSpPr txBox="1"/>
          <p:nvPr/>
        </p:nvSpPr>
        <p:spPr>
          <a:xfrm>
            <a:off x="480060" y="838199"/>
            <a:ext cx="7130863" cy="584775"/>
          </a:xfrm>
          <a:prstGeom prst="rect">
            <a:avLst/>
          </a:prstGeom>
          <a:noFill/>
        </p:spPr>
        <p:txBody>
          <a:bodyPr wrap="none" rtlCol="0">
            <a:spAutoFit/>
          </a:bodyPr>
          <a:lstStyle/>
          <a:p>
            <a:r>
              <a:rPr lang="en-US" sz="3200" b="1" dirty="0">
                <a:solidFill>
                  <a:srgbClr val="E57200"/>
                </a:solidFill>
              </a:rPr>
              <a:t>Using </a:t>
            </a:r>
            <a:r>
              <a:rPr lang="en-US" sz="3200" b="1" dirty="0" err="1">
                <a:solidFill>
                  <a:srgbClr val="E57200"/>
                </a:solidFill>
              </a:rPr>
              <a:t>ChatGPT</a:t>
            </a:r>
            <a:r>
              <a:rPr lang="en-US" sz="3200" b="1" dirty="0">
                <a:solidFill>
                  <a:srgbClr val="E57200"/>
                </a:solidFill>
              </a:rPr>
              <a:t> to Generate Study Guides</a:t>
            </a:r>
          </a:p>
        </p:txBody>
      </p:sp>
    </p:spTree>
    <p:extLst>
      <p:ext uri="{BB962C8B-B14F-4D97-AF65-F5344CB8AC3E}">
        <p14:creationId xmlns:p14="http://schemas.microsoft.com/office/powerpoint/2010/main" val="4043660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CC10007-FFA8-3F49-A0F8-04B682C9BA86}"/>
              </a:ext>
            </a:extLst>
          </p:cNvPr>
          <p:cNvSpPr txBox="1"/>
          <p:nvPr/>
        </p:nvSpPr>
        <p:spPr>
          <a:xfrm>
            <a:off x="480060" y="1727283"/>
            <a:ext cx="3276451" cy="57939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dirty="0">
                <a:solidFill>
                  <a:srgbClr val="E57200"/>
                </a:solidFill>
                <a:ea typeface="+mj-ea"/>
                <a:cs typeface="+mj-cs"/>
              </a:rPr>
              <a:t>Session Description</a:t>
            </a:r>
          </a:p>
        </p:txBody>
      </p:sp>
      <p:sp>
        <p:nvSpPr>
          <p:cNvPr id="103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CFE72BD-7D9F-B594-CFBF-0DD7929384F5}"/>
              </a:ext>
            </a:extLst>
          </p:cNvPr>
          <p:cNvSpPr txBox="1"/>
          <p:nvPr/>
        </p:nvSpPr>
        <p:spPr>
          <a:xfrm>
            <a:off x="408876" y="2885599"/>
            <a:ext cx="3276451" cy="3320668"/>
          </a:xfrm>
          <a:prstGeom prst="rect">
            <a:avLst/>
          </a:prstGeom>
        </p:spPr>
        <p:txBody>
          <a:bodyPr vert="horz" lIns="91440" tIns="45720" rIns="91440" bIns="45720" numCol="1" spcCol="274320" rtlCol="0">
            <a:normAutofit/>
          </a:bodyPr>
          <a:lstStyle/>
          <a:p>
            <a:pPr>
              <a:lnSpc>
                <a:spcPct val="90000"/>
              </a:lnSpc>
              <a:spcAft>
                <a:spcPts val="600"/>
              </a:spcAft>
            </a:pPr>
            <a:r>
              <a:rPr lang="en-US" sz="1600" dirty="0">
                <a:solidFill>
                  <a:srgbClr val="232D4B"/>
                </a:solidFill>
              </a:rPr>
              <a:t>Artificial intelligence (AI) tools like </a:t>
            </a:r>
            <a:r>
              <a:rPr lang="en-US" sz="1600" dirty="0" err="1">
                <a:solidFill>
                  <a:srgbClr val="232D4B"/>
                </a:solidFill>
              </a:rPr>
              <a:t>ChatGPT</a:t>
            </a:r>
            <a:r>
              <a:rPr lang="en-US" sz="1600" dirty="0">
                <a:solidFill>
                  <a:srgbClr val="232D4B"/>
                </a:solidFill>
              </a:rPr>
              <a:t> can help you draft assignments, lecture outlines, case studies, and in-class activities. However, while tools like </a:t>
            </a:r>
            <a:r>
              <a:rPr lang="en-US" sz="1600" dirty="0" err="1">
                <a:solidFill>
                  <a:srgbClr val="232D4B"/>
                </a:solidFill>
              </a:rPr>
              <a:t>ChatGPT</a:t>
            </a:r>
            <a:r>
              <a:rPr lang="en-US" sz="1600" dirty="0">
                <a:solidFill>
                  <a:srgbClr val="232D4B"/>
                </a:solidFill>
              </a:rPr>
              <a:t> are helpful, they are only tools. Even the world’s best nails are useless without a hammer -- and without a person who knows how to swing it. Library research skills and a solid understanding of pedagogy are the hammers you’ll need as a faculty member in order to use </a:t>
            </a:r>
            <a:r>
              <a:rPr lang="en-US" sz="1600" dirty="0" err="1">
                <a:solidFill>
                  <a:srgbClr val="232D4B"/>
                </a:solidFill>
              </a:rPr>
              <a:t>ChatGPT</a:t>
            </a:r>
            <a:r>
              <a:rPr lang="en-US" sz="1600" dirty="0">
                <a:solidFill>
                  <a:srgbClr val="232D4B"/>
                </a:solidFill>
              </a:rPr>
              <a:t> effectively.</a:t>
            </a:r>
          </a:p>
        </p:txBody>
      </p:sp>
      <p:pic>
        <p:nvPicPr>
          <p:cNvPr id="1028" name="Picture 4">
            <a:extLst>
              <a:ext uri="{FF2B5EF4-FFF2-40B4-BE49-F238E27FC236}">
                <a16:creationId xmlns:a16="http://schemas.microsoft.com/office/drawing/2014/main" id="{4F58DB68-6F52-B62F-D26E-B3B44AF888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460" r="8357" b="-1"/>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C583AE0-701A-03C0-FE2E-48B72EC8EF67}"/>
              </a:ext>
            </a:extLst>
          </p:cNvPr>
          <p:cNvSpPr txBox="1"/>
          <p:nvPr/>
        </p:nvSpPr>
        <p:spPr>
          <a:xfrm>
            <a:off x="4419600" y="6303992"/>
            <a:ext cx="4572000" cy="553998"/>
          </a:xfrm>
          <a:prstGeom prst="rect">
            <a:avLst/>
          </a:prstGeom>
          <a:noFill/>
        </p:spPr>
        <p:txBody>
          <a:bodyPr wrap="square">
            <a:spAutoFit/>
          </a:bodyPr>
          <a:lstStyle/>
          <a:p>
            <a:r>
              <a:rPr lang="en-US" sz="1000" dirty="0">
                <a:solidFill>
                  <a:schemeClr val="bg1"/>
                </a:solidFill>
              </a:rPr>
              <a:t>Image Credit: </a:t>
            </a:r>
            <a:r>
              <a:rPr lang="en-US" sz="1000" dirty="0" err="1">
                <a:solidFill>
                  <a:schemeClr val="bg1"/>
                </a:solidFill>
              </a:rPr>
              <a:t>mikemacmarketing</a:t>
            </a:r>
            <a:r>
              <a:rPr lang="en-US" sz="1000" dirty="0">
                <a:solidFill>
                  <a:schemeClr val="bg1"/>
                </a:solidFill>
              </a:rPr>
              <a:t> </a:t>
            </a:r>
            <a:r>
              <a:rPr lang="en-US" sz="1000" dirty="0">
                <a:solidFill>
                  <a:schemeClr val="bg1"/>
                </a:solidFill>
                <a:hlinkClick r:id="rId3">
                  <a:extLst>
                    <a:ext uri="{A12FA001-AC4F-418D-AE19-62706E023703}">
                      <ahyp:hlinkClr xmlns:ahyp="http://schemas.microsoft.com/office/drawing/2018/hyperlinkcolor" val="tx"/>
                    </a:ext>
                  </a:extLst>
                </a:hlinkClick>
              </a:rPr>
              <a:t>https://www.flickr.com/photos/152824664@N07/30212411048/</a:t>
            </a:r>
            <a:r>
              <a:rPr lang="en-US" sz="1000" dirty="0">
                <a:solidFill>
                  <a:schemeClr val="bg1"/>
                </a:solidFill>
              </a:rPr>
              <a:t>  Used in accordance with Creative Commons Attribution 2.0 Generic license.</a:t>
            </a:r>
          </a:p>
        </p:txBody>
      </p:sp>
    </p:spTree>
    <p:extLst>
      <p:ext uri="{BB962C8B-B14F-4D97-AF65-F5344CB8AC3E}">
        <p14:creationId xmlns:p14="http://schemas.microsoft.com/office/powerpoint/2010/main" val="1651438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AF07-E31E-306D-E75A-73FF53F7AF14}"/>
              </a:ext>
            </a:extLst>
          </p:cNvPr>
          <p:cNvSpPr txBox="1"/>
          <p:nvPr/>
        </p:nvSpPr>
        <p:spPr>
          <a:xfrm>
            <a:off x="480060" y="1869599"/>
            <a:ext cx="7927340" cy="4150202"/>
          </a:xfrm>
          <a:prstGeom prst="rect">
            <a:avLst/>
          </a:prstGeom>
        </p:spPr>
        <p:txBody>
          <a:bodyPr vert="horz" lIns="91440" tIns="45720" rIns="91440" bIns="45720" numCol="1" spcCol="274320" rtlCol="0">
            <a:normAutofit fontScale="55000" lnSpcReduction="20000"/>
          </a:bodyPr>
          <a:lstStyle/>
          <a:p>
            <a:pPr>
              <a:lnSpc>
                <a:spcPct val="90000"/>
              </a:lnSpc>
              <a:spcAft>
                <a:spcPts val="600"/>
              </a:spcAft>
            </a:pPr>
            <a:r>
              <a:rPr lang="en-US" sz="2800" dirty="0">
                <a:solidFill>
                  <a:srgbClr val="232D4B"/>
                </a:solidFill>
              </a:rPr>
              <a:t>Generate a study guide for a nursing course focused on cardiovascular disorders. The study guide should address the following learning objectives:</a:t>
            </a:r>
          </a:p>
          <a:p>
            <a:pPr>
              <a:lnSpc>
                <a:spcPct val="90000"/>
              </a:lnSpc>
              <a:spcAft>
                <a:spcPts val="600"/>
              </a:spcAft>
            </a:pPr>
            <a:endParaRPr lang="en-US" sz="2800" dirty="0">
              <a:solidFill>
                <a:srgbClr val="232D4B"/>
              </a:solidFill>
            </a:endParaRPr>
          </a:p>
          <a:p>
            <a:pPr>
              <a:lnSpc>
                <a:spcPct val="90000"/>
              </a:lnSpc>
              <a:spcAft>
                <a:spcPts val="600"/>
              </a:spcAft>
            </a:pPr>
            <a:r>
              <a:rPr lang="en-US" sz="2800" dirty="0">
                <a:solidFill>
                  <a:srgbClr val="232D4B"/>
                </a:solidFill>
              </a:rPr>
              <a:t>Understand the pathophysiology of common cardiovascular disorders.</a:t>
            </a:r>
          </a:p>
          <a:p>
            <a:pPr>
              <a:lnSpc>
                <a:spcPct val="90000"/>
              </a:lnSpc>
              <a:spcAft>
                <a:spcPts val="600"/>
              </a:spcAft>
            </a:pPr>
            <a:r>
              <a:rPr lang="en-US" sz="2800" dirty="0">
                <a:solidFill>
                  <a:srgbClr val="232D4B"/>
                </a:solidFill>
              </a:rPr>
              <a:t>Identify signs and symptoms of cardiovascular disorders.</a:t>
            </a:r>
          </a:p>
          <a:p>
            <a:pPr>
              <a:lnSpc>
                <a:spcPct val="90000"/>
              </a:lnSpc>
              <a:spcAft>
                <a:spcPts val="600"/>
              </a:spcAft>
            </a:pPr>
            <a:r>
              <a:rPr lang="en-US" sz="2800" dirty="0">
                <a:solidFill>
                  <a:srgbClr val="232D4B"/>
                </a:solidFill>
              </a:rPr>
              <a:t>Recognize appropriate nursing interventions for patients with cardiovascular disorders.</a:t>
            </a:r>
          </a:p>
          <a:p>
            <a:pPr>
              <a:lnSpc>
                <a:spcPct val="90000"/>
              </a:lnSpc>
              <a:spcAft>
                <a:spcPts val="600"/>
              </a:spcAft>
            </a:pPr>
            <a:r>
              <a:rPr lang="en-US" sz="2800" dirty="0">
                <a:solidFill>
                  <a:srgbClr val="232D4B"/>
                </a:solidFill>
              </a:rPr>
              <a:t>Target audience: Advanced nursing students</a:t>
            </a:r>
          </a:p>
          <a:p>
            <a:pPr>
              <a:lnSpc>
                <a:spcPct val="90000"/>
              </a:lnSpc>
              <a:spcAft>
                <a:spcPts val="600"/>
              </a:spcAft>
            </a:pPr>
            <a:r>
              <a:rPr lang="en-US" sz="2800" dirty="0">
                <a:solidFill>
                  <a:srgbClr val="232D4B"/>
                </a:solidFill>
              </a:rPr>
              <a:t>Sections: Key concepts, important terminology, clinical applications, and practice questions</a:t>
            </a:r>
          </a:p>
          <a:p>
            <a:pPr>
              <a:lnSpc>
                <a:spcPct val="90000"/>
              </a:lnSpc>
              <a:spcAft>
                <a:spcPts val="600"/>
              </a:spcAft>
            </a:pPr>
            <a:r>
              <a:rPr lang="en-US" sz="2800" dirty="0">
                <a:solidFill>
                  <a:srgbClr val="232D4B"/>
                </a:solidFill>
              </a:rPr>
              <a:t>Content: Include information on common cardiovascular disorders (e.g., hypertension, heart failure, and myocardial infarction), their pathophysiology, signs and symptoms, and nursing interventions.</a:t>
            </a:r>
          </a:p>
          <a:p>
            <a:pPr>
              <a:lnSpc>
                <a:spcPct val="90000"/>
              </a:lnSpc>
              <a:spcAft>
                <a:spcPts val="600"/>
              </a:spcAft>
            </a:pPr>
            <a:r>
              <a:rPr lang="en-US" sz="2800" dirty="0">
                <a:solidFill>
                  <a:srgbClr val="232D4B"/>
                </a:solidFill>
              </a:rPr>
              <a:t>Organization and format: Use headings, bullet points, tables, and charts to organize the content in a clear and concise manner.</a:t>
            </a:r>
          </a:p>
          <a:p>
            <a:pPr>
              <a:lnSpc>
                <a:spcPct val="90000"/>
              </a:lnSpc>
              <a:spcAft>
                <a:spcPts val="600"/>
              </a:spcAft>
            </a:pPr>
            <a:r>
              <a:rPr lang="en-US" sz="2800" dirty="0">
                <a:solidFill>
                  <a:srgbClr val="232D4B"/>
                </a:solidFill>
              </a:rPr>
              <a:t>Instructions: Create a comprehensive study guide that supports the learning objectives and helps students prepare for exams and clinical practice.</a:t>
            </a:r>
          </a:p>
          <a:p>
            <a:pPr>
              <a:lnSpc>
                <a:spcPct val="90000"/>
              </a:lnSpc>
              <a:spcAft>
                <a:spcPts val="600"/>
              </a:spcAft>
            </a:pPr>
            <a:r>
              <a:rPr lang="en-US" sz="2800" dirty="0">
                <a:solidFill>
                  <a:srgbClr val="232D4B"/>
                </a:solidFill>
              </a:rPr>
              <a:t>Evaluation: Assessment of the study guide based on accuracy, comprehensiveness, and relevance to the learning objectives.</a:t>
            </a:r>
          </a:p>
        </p:txBody>
      </p:sp>
      <p:sp>
        <p:nvSpPr>
          <p:cNvPr id="6" name="TextBox 5">
            <a:extLst>
              <a:ext uri="{FF2B5EF4-FFF2-40B4-BE49-F238E27FC236}">
                <a16:creationId xmlns:a16="http://schemas.microsoft.com/office/drawing/2014/main" id="{EE09A2EA-4016-C940-EEBC-92EF198B693F}"/>
              </a:ext>
            </a:extLst>
          </p:cNvPr>
          <p:cNvSpPr txBox="1"/>
          <p:nvPr/>
        </p:nvSpPr>
        <p:spPr>
          <a:xfrm>
            <a:off x="480060" y="838199"/>
            <a:ext cx="4886018" cy="646331"/>
          </a:xfrm>
          <a:prstGeom prst="rect">
            <a:avLst/>
          </a:prstGeom>
          <a:noFill/>
        </p:spPr>
        <p:txBody>
          <a:bodyPr wrap="none" rtlCol="0">
            <a:spAutoFit/>
          </a:bodyPr>
          <a:lstStyle/>
          <a:p>
            <a:r>
              <a:rPr lang="en-US" sz="3600" b="1" dirty="0">
                <a:solidFill>
                  <a:srgbClr val="E57200"/>
                </a:solidFill>
              </a:rPr>
              <a:t>Sample </a:t>
            </a:r>
            <a:r>
              <a:rPr lang="en-US" sz="3600" b="1" dirty="0" err="1">
                <a:solidFill>
                  <a:srgbClr val="E57200"/>
                </a:solidFill>
              </a:rPr>
              <a:t>ChatGPT</a:t>
            </a:r>
            <a:r>
              <a:rPr lang="en-US" sz="3600" b="1" dirty="0">
                <a:solidFill>
                  <a:srgbClr val="E57200"/>
                </a:solidFill>
              </a:rPr>
              <a:t> Prompt</a:t>
            </a:r>
          </a:p>
        </p:txBody>
      </p:sp>
    </p:spTree>
    <p:extLst>
      <p:ext uri="{BB962C8B-B14F-4D97-AF65-F5344CB8AC3E}">
        <p14:creationId xmlns:p14="http://schemas.microsoft.com/office/powerpoint/2010/main" val="1836435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AF07-E31E-306D-E75A-73FF53F7AF14}"/>
              </a:ext>
            </a:extLst>
          </p:cNvPr>
          <p:cNvSpPr txBox="1"/>
          <p:nvPr/>
        </p:nvSpPr>
        <p:spPr>
          <a:xfrm>
            <a:off x="284190" y="826626"/>
            <a:ext cx="8575617" cy="4150202"/>
          </a:xfrm>
          <a:prstGeom prst="rect">
            <a:avLst/>
          </a:prstGeom>
        </p:spPr>
        <p:txBody>
          <a:bodyPr vert="horz" lIns="91440" tIns="45720" rIns="91440" bIns="45720" numCol="1" spcCol="274320" rtlCol="0">
            <a:noAutofit/>
          </a:bodyPr>
          <a:lstStyle/>
          <a:p>
            <a:pPr marL="342900" indent="-342900">
              <a:lnSpc>
                <a:spcPct val="90000"/>
              </a:lnSpc>
              <a:spcAft>
                <a:spcPts val="600"/>
              </a:spcAft>
              <a:buFont typeface="+mj-lt"/>
              <a:buAutoNum type="arabicPeriod"/>
            </a:pPr>
            <a:r>
              <a:rPr lang="en-US" sz="1700" dirty="0">
                <a:solidFill>
                  <a:srgbClr val="232D4B"/>
                </a:solidFill>
              </a:rPr>
              <a:t>Generate a realistic case study for a nursing course focused on [specific medical condition or scenario], including patient demographics, chief complaint, relevant medical history, clinical presentation, diagnostic tests and results, clinical management, and discussion questions.</a:t>
            </a:r>
          </a:p>
          <a:p>
            <a:pPr marL="342900" indent="-342900">
              <a:lnSpc>
                <a:spcPct val="90000"/>
              </a:lnSpc>
              <a:spcAft>
                <a:spcPts val="600"/>
              </a:spcAft>
              <a:buFont typeface="+mj-lt"/>
              <a:buAutoNum type="arabicPeriod"/>
            </a:pPr>
            <a:endParaRPr lang="en-US" sz="1700" dirty="0">
              <a:solidFill>
                <a:srgbClr val="232D4B"/>
              </a:solidFill>
            </a:endParaRPr>
          </a:p>
          <a:p>
            <a:pPr marL="342900" indent="-342900">
              <a:lnSpc>
                <a:spcPct val="90000"/>
              </a:lnSpc>
              <a:spcAft>
                <a:spcPts val="600"/>
              </a:spcAft>
              <a:buFont typeface="+mj-lt"/>
              <a:buAutoNum type="arabicPeriod"/>
            </a:pPr>
            <a:r>
              <a:rPr lang="en-US" sz="1700" dirty="0">
                <a:solidFill>
                  <a:srgbClr val="232D4B"/>
                </a:solidFill>
              </a:rPr>
              <a:t>Develop an interactive in-class activity for a nursing course focused on [specific nursing skill or concept], addressing learning objectives, target audience, type of activity, materials and resources needed, instructions, time requirements, evaluation, and debrief and reflection.</a:t>
            </a:r>
          </a:p>
          <a:p>
            <a:pPr marL="342900" indent="-342900">
              <a:lnSpc>
                <a:spcPct val="90000"/>
              </a:lnSpc>
              <a:spcAft>
                <a:spcPts val="600"/>
              </a:spcAft>
              <a:buFont typeface="+mj-lt"/>
              <a:buAutoNum type="arabicPeriod"/>
            </a:pPr>
            <a:endParaRPr lang="en-US" sz="1700" dirty="0">
              <a:solidFill>
                <a:srgbClr val="232D4B"/>
              </a:solidFill>
            </a:endParaRPr>
          </a:p>
          <a:p>
            <a:pPr marL="342900" indent="-342900">
              <a:lnSpc>
                <a:spcPct val="90000"/>
              </a:lnSpc>
              <a:spcAft>
                <a:spcPts val="600"/>
              </a:spcAft>
              <a:buFont typeface="+mj-lt"/>
              <a:buAutoNum type="arabicPeriod"/>
            </a:pPr>
            <a:r>
              <a:rPr lang="en-US" sz="1700" dirty="0">
                <a:solidFill>
                  <a:srgbClr val="232D4B"/>
                </a:solidFill>
              </a:rPr>
              <a:t>Create a clinical reasoning exercise for a nursing course focused on [specific medical condition or scenario], addressing learning objectives, target audience, patient scenario, clinical question(s), instructions, evaluation, and feedback and reflection.</a:t>
            </a:r>
          </a:p>
          <a:p>
            <a:pPr marL="342900" indent="-342900">
              <a:lnSpc>
                <a:spcPct val="90000"/>
              </a:lnSpc>
              <a:spcAft>
                <a:spcPts val="600"/>
              </a:spcAft>
              <a:buFont typeface="+mj-lt"/>
              <a:buAutoNum type="arabicPeriod"/>
            </a:pPr>
            <a:endParaRPr lang="en-US" sz="1700" dirty="0">
              <a:solidFill>
                <a:srgbClr val="232D4B"/>
              </a:solidFill>
            </a:endParaRPr>
          </a:p>
          <a:p>
            <a:pPr marL="342900" indent="-342900">
              <a:lnSpc>
                <a:spcPct val="90000"/>
              </a:lnSpc>
              <a:spcAft>
                <a:spcPts val="600"/>
              </a:spcAft>
              <a:buFont typeface="+mj-lt"/>
              <a:buAutoNum type="arabicPeriod"/>
            </a:pPr>
            <a:r>
              <a:rPr lang="en-US" sz="1700" dirty="0">
                <a:solidFill>
                  <a:srgbClr val="232D4B"/>
                </a:solidFill>
              </a:rPr>
              <a:t>Generate a visual aid for a nursing course focused on [specific nursing skill or concept], addressing learning objectives, target audience, type of visual aid, content, design preferences, instructions, and evaluation.</a:t>
            </a:r>
          </a:p>
          <a:p>
            <a:pPr marL="342900" indent="-342900">
              <a:lnSpc>
                <a:spcPct val="90000"/>
              </a:lnSpc>
              <a:spcAft>
                <a:spcPts val="600"/>
              </a:spcAft>
              <a:buFont typeface="+mj-lt"/>
              <a:buAutoNum type="arabicPeriod"/>
            </a:pPr>
            <a:endParaRPr lang="en-US" sz="1700" dirty="0">
              <a:solidFill>
                <a:srgbClr val="232D4B"/>
              </a:solidFill>
            </a:endParaRPr>
          </a:p>
          <a:p>
            <a:pPr marL="342900" indent="-342900">
              <a:lnSpc>
                <a:spcPct val="90000"/>
              </a:lnSpc>
              <a:spcAft>
                <a:spcPts val="600"/>
              </a:spcAft>
              <a:buFont typeface="+mj-lt"/>
              <a:buAutoNum type="arabicPeriod"/>
            </a:pPr>
            <a:r>
              <a:rPr lang="en-US" sz="1700" dirty="0">
                <a:solidFill>
                  <a:srgbClr val="232D4B"/>
                </a:solidFill>
              </a:rPr>
              <a:t>Develop a study guide for a nursing course focused on [specific nursing area, course, or concept], addressing learning objectives, target audience, sections, content, organization and format, instructions, and evaluation.</a:t>
            </a:r>
          </a:p>
        </p:txBody>
      </p:sp>
      <p:sp>
        <p:nvSpPr>
          <p:cNvPr id="6" name="TextBox 5">
            <a:extLst>
              <a:ext uri="{FF2B5EF4-FFF2-40B4-BE49-F238E27FC236}">
                <a16:creationId xmlns:a16="http://schemas.microsoft.com/office/drawing/2014/main" id="{EE09A2EA-4016-C940-EEBC-92EF198B693F}"/>
              </a:ext>
            </a:extLst>
          </p:cNvPr>
          <p:cNvSpPr txBox="1"/>
          <p:nvPr/>
        </p:nvSpPr>
        <p:spPr>
          <a:xfrm>
            <a:off x="284191" y="241851"/>
            <a:ext cx="8575617" cy="584775"/>
          </a:xfrm>
          <a:prstGeom prst="rect">
            <a:avLst/>
          </a:prstGeom>
          <a:noFill/>
        </p:spPr>
        <p:txBody>
          <a:bodyPr wrap="none" rtlCol="0">
            <a:spAutoFit/>
          </a:bodyPr>
          <a:lstStyle/>
          <a:p>
            <a:r>
              <a:rPr lang="en-US" sz="3200" b="1" dirty="0">
                <a:solidFill>
                  <a:srgbClr val="E57200"/>
                </a:solidFill>
              </a:rPr>
              <a:t>The Top Ten </a:t>
            </a:r>
            <a:r>
              <a:rPr lang="en-US" sz="3200" b="1" dirty="0" err="1">
                <a:solidFill>
                  <a:srgbClr val="E57200"/>
                </a:solidFill>
              </a:rPr>
              <a:t>ChatGPT</a:t>
            </a:r>
            <a:r>
              <a:rPr lang="en-US" sz="3200" b="1" dirty="0">
                <a:solidFill>
                  <a:srgbClr val="E57200"/>
                </a:solidFill>
              </a:rPr>
              <a:t> Prompts for Nursing Faculty</a:t>
            </a:r>
          </a:p>
        </p:txBody>
      </p:sp>
    </p:spTree>
    <p:extLst>
      <p:ext uri="{BB962C8B-B14F-4D97-AF65-F5344CB8AC3E}">
        <p14:creationId xmlns:p14="http://schemas.microsoft.com/office/powerpoint/2010/main" val="1454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AF07-E31E-306D-E75A-73FF53F7AF14}"/>
              </a:ext>
            </a:extLst>
          </p:cNvPr>
          <p:cNvSpPr txBox="1"/>
          <p:nvPr/>
        </p:nvSpPr>
        <p:spPr>
          <a:xfrm>
            <a:off x="432185" y="928695"/>
            <a:ext cx="8279627" cy="4150202"/>
          </a:xfrm>
          <a:prstGeom prst="rect">
            <a:avLst/>
          </a:prstGeom>
        </p:spPr>
        <p:txBody>
          <a:bodyPr vert="horz" lIns="91440" tIns="45720" rIns="91440" bIns="45720" numCol="1" spcCol="274320" rtlCol="0">
            <a:noAutofit/>
          </a:bodyPr>
          <a:lstStyle/>
          <a:p>
            <a:pPr>
              <a:lnSpc>
                <a:spcPct val="90000"/>
              </a:lnSpc>
              <a:spcAft>
                <a:spcPts val="600"/>
              </a:spcAft>
            </a:pPr>
            <a:r>
              <a:rPr lang="en-US" dirty="0">
                <a:solidFill>
                  <a:srgbClr val="232D4B"/>
                </a:solidFill>
              </a:rPr>
              <a:t>6. Provide a list of evidence-based nursing interventions for managing patients with [specific medical condition], including rationales and expected outcomes.</a:t>
            </a:r>
          </a:p>
          <a:p>
            <a:pPr>
              <a:lnSpc>
                <a:spcPct val="90000"/>
              </a:lnSpc>
              <a:spcAft>
                <a:spcPts val="600"/>
              </a:spcAft>
            </a:pPr>
            <a:endParaRPr lang="en-US" dirty="0">
              <a:solidFill>
                <a:srgbClr val="232D4B"/>
              </a:solidFill>
            </a:endParaRPr>
          </a:p>
          <a:p>
            <a:pPr>
              <a:lnSpc>
                <a:spcPct val="90000"/>
              </a:lnSpc>
              <a:spcAft>
                <a:spcPts val="600"/>
              </a:spcAft>
            </a:pPr>
            <a:r>
              <a:rPr lang="en-US" dirty="0">
                <a:solidFill>
                  <a:srgbClr val="232D4B"/>
                </a:solidFill>
              </a:rPr>
              <a:t>7. Create a detailed lesson plan for a nursing course on [specific topic], including learning objectives, instructional strategies, required materials, assessment methods, and time allocation.</a:t>
            </a:r>
          </a:p>
          <a:p>
            <a:pPr>
              <a:lnSpc>
                <a:spcPct val="90000"/>
              </a:lnSpc>
              <a:spcAft>
                <a:spcPts val="600"/>
              </a:spcAft>
            </a:pPr>
            <a:endParaRPr lang="en-US" dirty="0">
              <a:solidFill>
                <a:srgbClr val="232D4B"/>
              </a:solidFill>
            </a:endParaRPr>
          </a:p>
          <a:p>
            <a:pPr>
              <a:lnSpc>
                <a:spcPct val="90000"/>
              </a:lnSpc>
              <a:spcAft>
                <a:spcPts val="600"/>
              </a:spcAft>
            </a:pPr>
            <a:r>
              <a:rPr lang="en-US" dirty="0">
                <a:solidFill>
                  <a:srgbClr val="232D4B"/>
                </a:solidFill>
              </a:rPr>
              <a:t>8. Generate a comprehensive list of common medications used in the management of [specific medical condition], including their mechanism of action, indications, contraindications, side effects, and nursing considerations.</a:t>
            </a:r>
          </a:p>
          <a:p>
            <a:pPr>
              <a:lnSpc>
                <a:spcPct val="90000"/>
              </a:lnSpc>
              <a:spcAft>
                <a:spcPts val="600"/>
              </a:spcAft>
            </a:pPr>
            <a:endParaRPr lang="en-US" dirty="0">
              <a:solidFill>
                <a:srgbClr val="232D4B"/>
              </a:solidFill>
            </a:endParaRPr>
          </a:p>
          <a:p>
            <a:pPr>
              <a:lnSpc>
                <a:spcPct val="90000"/>
              </a:lnSpc>
              <a:spcAft>
                <a:spcPts val="600"/>
              </a:spcAft>
            </a:pPr>
            <a:r>
              <a:rPr lang="en-US" dirty="0">
                <a:solidFill>
                  <a:srgbClr val="232D4B"/>
                </a:solidFill>
              </a:rPr>
              <a:t>9. Develop a simulation scenario for a nursing course focused on [specific skill or concept], addressing learning objectives, target audience, patient scenario, equipment and resources needed, instructions, debriefing points, and evaluation.</a:t>
            </a:r>
          </a:p>
          <a:p>
            <a:pPr>
              <a:lnSpc>
                <a:spcPct val="90000"/>
              </a:lnSpc>
              <a:spcAft>
                <a:spcPts val="600"/>
              </a:spcAft>
            </a:pPr>
            <a:endParaRPr lang="en-US" dirty="0">
              <a:solidFill>
                <a:srgbClr val="232D4B"/>
              </a:solidFill>
            </a:endParaRPr>
          </a:p>
          <a:p>
            <a:pPr>
              <a:lnSpc>
                <a:spcPct val="90000"/>
              </a:lnSpc>
              <a:spcAft>
                <a:spcPts val="600"/>
              </a:spcAft>
            </a:pPr>
            <a:r>
              <a:rPr lang="en-US" dirty="0">
                <a:solidFill>
                  <a:srgbClr val="232D4B"/>
                </a:solidFill>
              </a:rPr>
              <a:t>10. Create a list of critical thinking questions related to [specific nursing topic or concept] to facilitate in-depth class discussions and enhance students' understanding and application of the material.</a:t>
            </a:r>
          </a:p>
        </p:txBody>
      </p:sp>
      <p:sp>
        <p:nvSpPr>
          <p:cNvPr id="6" name="TextBox 5">
            <a:extLst>
              <a:ext uri="{FF2B5EF4-FFF2-40B4-BE49-F238E27FC236}">
                <a16:creationId xmlns:a16="http://schemas.microsoft.com/office/drawing/2014/main" id="{EE09A2EA-4016-C940-EEBC-92EF198B693F}"/>
              </a:ext>
            </a:extLst>
          </p:cNvPr>
          <p:cNvSpPr txBox="1"/>
          <p:nvPr/>
        </p:nvSpPr>
        <p:spPr>
          <a:xfrm>
            <a:off x="284191" y="241851"/>
            <a:ext cx="8575617" cy="584775"/>
          </a:xfrm>
          <a:prstGeom prst="rect">
            <a:avLst/>
          </a:prstGeom>
          <a:noFill/>
        </p:spPr>
        <p:txBody>
          <a:bodyPr wrap="none" rtlCol="0">
            <a:spAutoFit/>
          </a:bodyPr>
          <a:lstStyle/>
          <a:p>
            <a:r>
              <a:rPr lang="en-US" sz="3200" b="1" dirty="0">
                <a:solidFill>
                  <a:srgbClr val="E57200"/>
                </a:solidFill>
              </a:rPr>
              <a:t>The Top Ten </a:t>
            </a:r>
            <a:r>
              <a:rPr lang="en-US" sz="3200" b="1" dirty="0" err="1">
                <a:solidFill>
                  <a:srgbClr val="E57200"/>
                </a:solidFill>
              </a:rPr>
              <a:t>ChatGPT</a:t>
            </a:r>
            <a:r>
              <a:rPr lang="en-US" sz="3200" b="1" dirty="0">
                <a:solidFill>
                  <a:srgbClr val="E57200"/>
                </a:solidFill>
              </a:rPr>
              <a:t> Prompts for Nursing Faculty</a:t>
            </a:r>
          </a:p>
        </p:txBody>
      </p:sp>
    </p:spTree>
    <p:extLst>
      <p:ext uri="{BB962C8B-B14F-4D97-AF65-F5344CB8AC3E}">
        <p14:creationId xmlns:p14="http://schemas.microsoft.com/office/powerpoint/2010/main" val="616780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AF07-E31E-306D-E75A-73FF53F7AF14}"/>
              </a:ext>
            </a:extLst>
          </p:cNvPr>
          <p:cNvSpPr txBox="1"/>
          <p:nvPr/>
        </p:nvSpPr>
        <p:spPr>
          <a:xfrm>
            <a:off x="480060" y="1869599"/>
            <a:ext cx="7927340" cy="4150202"/>
          </a:xfrm>
          <a:prstGeom prst="rect">
            <a:avLst/>
          </a:prstGeom>
        </p:spPr>
        <p:txBody>
          <a:bodyPr vert="horz" lIns="91440" tIns="45720" rIns="91440" bIns="45720" numCol="1" spcCol="274320" rtlCol="0">
            <a:normAutofit/>
          </a:bodyPr>
          <a:lstStyle/>
          <a:p>
            <a:pPr marL="342900" indent="-342900">
              <a:lnSpc>
                <a:spcPct val="90000"/>
              </a:lnSpc>
              <a:spcAft>
                <a:spcPts val="600"/>
              </a:spcAft>
              <a:buFont typeface="Arial" panose="020B0604020202020204" pitchFamily="34" charset="0"/>
              <a:buChar char="•"/>
            </a:pPr>
            <a:endParaRPr lang="en-US" sz="2800" dirty="0">
              <a:solidFill>
                <a:srgbClr val="232D4B"/>
              </a:solidFill>
            </a:endParaRPr>
          </a:p>
        </p:txBody>
      </p:sp>
      <p:sp>
        <p:nvSpPr>
          <p:cNvPr id="6" name="TextBox 5">
            <a:extLst>
              <a:ext uri="{FF2B5EF4-FFF2-40B4-BE49-F238E27FC236}">
                <a16:creationId xmlns:a16="http://schemas.microsoft.com/office/drawing/2014/main" id="{EE09A2EA-4016-C940-EEBC-92EF198B693F}"/>
              </a:ext>
            </a:extLst>
          </p:cNvPr>
          <p:cNvSpPr txBox="1"/>
          <p:nvPr/>
        </p:nvSpPr>
        <p:spPr>
          <a:xfrm>
            <a:off x="0" y="838199"/>
            <a:ext cx="8803640" cy="1077218"/>
          </a:xfrm>
          <a:prstGeom prst="rect">
            <a:avLst/>
          </a:prstGeom>
          <a:noFill/>
        </p:spPr>
        <p:txBody>
          <a:bodyPr wrap="square" rtlCol="0">
            <a:spAutoFit/>
          </a:bodyPr>
          <a:lstStyle/>
          <a:p>
            <a:pPr algn="ctr"/>
            <a:r>
              <a:rPr lang="en-US" sz="3200" b="1" dirty="0">
                <a:solidFill>
                  <a:srgbClr val="E57200"/>
                </a:solidFill>
              </a:rPr>
              <a:t>Documenting &amp; Disclosing Use of </a:t>
            </a:r>
            <a:r>
              <a:rPr lang="en-US" sz="3200" b="1" dirty="0" err="1">
                <a:solidFill>
                  <a:srgbClr val="E57200"/>
                </a:solidFill>
              </a:rPr>
              <a:t>ChatGPT</a:t>
            </a:r>
            <a:r>
              <a:rPr lang="en-US" sz="3200" b="1" dirty="0">
                <a:solidFill>
                  <a:srgbClr val="E57200"/>
                </a:solidFill>
              </a:rPr>
              <a:t> in Lectures</a:t>
            </a:r>
          </a:p>
        </p:txBody>
      </p:sp>
      <p:sp>
        <p:nvSpPr>
          <p:cNvPr id="3" name="TextBox 2">
            <a:extLst>
              <a:ext uri="{FF2B5EF4-FFF2-40B4-BE49-F238E27FC236}">
                <a16:creationId xmlns:a16="http://schemas.microsoft.com/office/drawing/2014/main" id="{EC298575-DBDF-2B84-D2FF-D607B6024956}"/>
              </a:ext>
            </a:extLst>
          </p:cNvPr>
          <p:cNvSpPr txBox="1"/>
          <p:nvPr/>
        </p:nvSpPr>
        <p:spPr>
          <a:xfrm>
            <a:off x="608330" y="2052399"/>
            <a:ext cx="7927340" cy="3784601"/>
          </a:xfrm>
          <a:prstGeom prst="rect">
            <a:avLst/>
          </a:prstGeom>
        </p:spPr>
        <p:txBody>
          <a:bodyPr vert="horz" lIns="91440" tIns="45720" rIns="91440" bIns="45720" numCol="1" spcCol="274320" rtlCol="0">
            <a:normAutofit fontScale="77500" lnSpcReduction="20000"/>
          </a:bodyPr>
          <a:lstStyle/>
          <a:p>
            <a:pPr>
              <a:lnSpc>
                <a:spcPct val="90000"/>
              </a:lnSpc>
              <a:spcAft>
                <a:spcPts val="600"/>
              </a:spcAft>
            </a:pPr>
            <a:r>
              <a:rPr lang="en-US" sz="2800" dirty="0">
                <a:solidFill>
                  <a:srgbClr val="232D4B"/>
                </a:solidFill>
              </a:rPr>
              <a:t>At the beginning of the presentation, include a statement like</a:t>
            </a:r>
          </a:p>
          <a:p>
            <a:pPr>
              <a:lnSpc>
                <a:spcPct val="90000"/>
              </a:lnSpc>
              <a:spcAft>
                <a:spcPts val="600"/>
              </a:spcAft>
            </a:pPr>
            <a:r>
              <a:rPr lang="en-US" sz="2800" dirty="0">
                <a:solidFill>
                  <a:srgbClr val="232D4B"/>
                </a:solidFill>
              </a:rPr>
              <a:t>the following at the bottom of the slide:</a:t>
            </a:r>
          </a:p>
          <a:p>
            <a:pPr>
              <a:lnSpc>
                <a:spcPct val="90000"/>
              </a:lnSpc>
              <a:spcAft>
                <a:spcPts val="600"/>
              </a:spcAft>
            </a:pPr>
            <a:endParaRPr lang="en-US" sz="2800" dirty="0">
              <a:solidFill>
                <a:srgbClr val="232D4B"/>
              </a:solidFill>
            </a:endParaRPr>
          </a:p>
          <a:p>
            <a:pPr>
              <a:lnSpc>
                <a:spcPct val="90000"/>
              </a:lnSpc>
              <a:spcAft>
                <a:spcPts val="600"/>
              </a:spcAft>
            </a:pPr>
            <a:r>
              <a:rPr lang="en-US" sz="2800" dirty="0" err="1">
                <a:solidFill>
                  <a:srgbClr val="232D4B"/>
                </a:solidFill>
              </a:rPr>
              <a:t>ChatGPT</a:t>
            </a:r>
            <a:r>
              <a:rPr lang="en-US" sz="2800" dirty="0">
                <a:solidFill>
                  <a:srgbClr val="232D4B"/>
                </a:solidFill>
              </a:rPr>
              <a:t> (Model ____) was accessed on [DATE] to develop</a:t>
            </a:r>
          </a:p>
          <a:p>
            <a:pPr>
              <a:lnSpc>
                <a:spcPct val="90000"/>
              </a:lnSpc>
              <a:spcAft>
                <a:spcPts val="600"/>
              </a:spcAft>
            </a:pPr>
            <a:r>
              <a:rPr lang="en-US" sz="2800" dirty="0">
                <a:solidFill>
                  <a:srgbClr val="232D4B"/>
                </a:solidFill>
              </a:rPr>
              <a:t>this presentation. Content fact-checked and corrected before</a:t>
            </a:r>
          </a:p>
          <a:p>
            <a:pPr>
              <a:lnSpc>
                <a:spcPct val="90000"/>
              </a:lnSpc>
              <a:spcAft>
                <a:spcPts val="600"/>
              </a:spcAft>
            </a:pPr>
            <a:r>
              <a:rPr lang="en-US" sz="2800" dirty="0">
                <a:solidFill>
                  <a:srgbClr val="232D4B"/>
                </a:solidFill>
              </a:rPr>
              <a:t>use.</a:t>
            </a:r>
          </a:p>
          <a:p>
            <a:pPr>
              <a:lnSpc>
                <a:spcPct val="90000"/>
              </a:lnSpc>
              <a:spcAft>
                <a:spcPts val="600"/>
              </a:spcAft>
            </a:pPr>
            <a:endParaRPr lang="en-US" sz="2800" dirty="0">
              <a:solidFill>
                <a:srgbClr val="232D4B"/>
              </a:solidFill>
            </a:endParaRPr>
          </a:p>
          <a:p>
            <a:pPr>
              <a:lnSpc>
                <a:spcPct val="90000"/>
              </a:lnSpc>
              <a:spcAft>
                <a:spcPts val="600"/>
              </a:spcAft>
            </a:pPr>
            <a:r>
              <a:rPr lang="en-US" sz="2800" dirty="0">
                <a:solidFill>
                  <a:srgbClr val="232D4B"/>
                </a:solidFill>
              </a:rPr>
              <a:t>During the lecture itself, tell students that you used </a:t>
            </a:r>
            <a:r>
              <a:rPr lang="en-US" sz="2800" dirty="0" err="1">
                <a:solidFill>
                  <a:srgbClr val="232D4B"/>
                </a:solidFill>
              </a:rPr>
              <a:t>ChatGPT</a:t>
            </a:r>
            <a:r>
              <a:rPr lang="en-US" sz="2800" dirty="0">
                <a:solidFill>
                  <a:srgbClr val="232D4B"/>
                </a:solidFill>
              </a:rPr>
              <a:t> to</a:t>
            </a:r>
          </a:p>
          <a:p>
            <a:pPr>
              <a:lnSpc>
                <a:spcPct val="90000"/>
              </a:lnSpc>
              <a:spcAft>
                <a:spcPts val="600"/>
              </a:spcAft>
            </a:pPr>
            <a:r>
              <a:rPr lang="en-US" sz="2800" dirty="0">
                <a:solidFill>
                  <a:srgbClr val="232D4B"/>
                </a:solidFill>
              </a:rPr>
              <a:t>develop the lecture. If </a:t>
            </a:r>
            <a:r>
              <a:rPr lang="en-US" sz="2800" dirty="0" err="1">
                <a:solidFill>
                  <a:srgbClr val="232D4B"/>
                </a:solidFill>
              </a:rPr>
              <a:t>ChatGPT</a:t>
            </a:r>
            <a:r>
              <a:rPr lang="en-US" sz="2800" dirty="0">
                <a:solidFill>
                  <a:srgbClr val="232D4B"/>
                </a:solidFill>
              </a:rPr>
              <a:t> generated content that was</a:t>
            </a:r>
          </a:p>
          <a:p>
            <a:pPr>
              <a:lnSpc>
                <a:spcPct val="90000"/>
              </a:lnSpc>
              <a:spcAft>
                <a:spcPts val="600"/>
              </a:spcAft>
            </a:pPr>
            <a:r>
              <a:rPr lang="en-US" sz="2800" dirty="0">
                <a:solidFill>
                  <a:srgbClr val="232D4B"/>
                </a:solidFill>
              </a:rPr>
              <a:t>factually incorrect, mention that to students so that they can</a:t>
            </a:r>
          </a:p>
          <a:p>
            <a:pPr>
              <a:lnSpc>
                <a:spcPct val="90000"/>
              </a:lnSpc>
              <a:spcAft>
                <a:spcPts val="600"/>
              </a:spcAft>
            </a:pPr>
            <a:r>
              <a:rPr lang="en-US" sz="2800" dirty="0">
                <a:solidFill>
                  <a:srgbClr val="232D4B"/>
                </a:solidFill>
              </a:rPr>
              <a:t>develop an awareness of </a:t>
            </a:r>
            <a:r>
              <a:rPr lang="en-US" sz="2800" dirty="0" err="1">
                <a:solidFill>
                  <a:srgbClr val="232D4B"/>
                </a:solidFill>
              </a:rPr>
              <a:t>ChatGPT’s</a:t>
            </a:r>
            <a:r>
              <a:rPr lang="en-US" sz="2800" dirty="0">
                <a:solidFill>
                  <a:srgbClr val="232D4B"/>
                </a:solidFill>
              </a:rPr>
              <a:t> limitations and the need to</a:t>
            </a:r>
          </a:p>
          <a:p>
            <a:pPr>
              <a:lnSpc>
                <a:spcPct val="90000"/>
              </a:lnSpc>
              <a:spcAft>
                <a:spcPts val="600"/>
              </a:spcAft>
            </a:pPr>
            <a:r>
              <a:rPr lang="en-US" sz="2800" dirty="0">
                <a:solidFill>
                  <a:srgbClr val="232D4B"/>
                </a:solidFill>
              </a:rPr>
              <a:t>fact-check AI-generated content.</a:t>
            </a:r>
          </a:p>
        </p:txBody>
      </p:sp>
    </p:spTree>
    <p:extLst>
      <p:ext uri="{BB962C8B-B14F-4D97-AF65-F5344CB8AC3E}">
        <p14:creationId xmlns:p14="http://schemas.microsoft.com/office/powerpoint/2010/main" val="1622748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AF07-E31E-306D-E75A-73FF53F7AF14}"/>
              </a:ext>
            </a:extLst>
          </p:cNvPr>
          <p:cNvSpPr txBox="1"/>
          <p:nvPr/>
        </p:nvSpPr>
        <p:spPr>
          <a:xfrm>
            <a:off x="480060" y="1869599"/>
            <a:ext cx="7927340" cy="4150202"/>
          </a:xfrm>
          <a:prstGeom prst="rect">
            <a:avLst/>
          </a:prstGeom>
        </p:spPr>
        <p:txBody>
          <a:bodyPr vert="horz" lIns="91440" tIns="45720" rIns="91440" bIns="45720" numCol="1" spcCol="274320" rtlCol="0">
            <a:normAutofit/>
          </a:bodyPr>
          <a:lstStyle/>
          <a:p>
            <a:pPr marL="342900" indent="-342900">
              <a:lnSpc>
                <a:spcPct val="90000"/>
              </a:lnSpc>
              <a:spcAft>
                <a:spcPts val="600"/>
              </a:spcAft>
              <a:buFont typeface="Arial" panose="020B0604020202020204" pitchFamily="34" charset="0"/>
              <a:buChar char="•"/>
            </a:pPr>
            <a:endParaRPr lang="en-US" sz="2800" dirty="0">
              <a:solidFill>
                <a:srgbClr val="232D4B"/>
              </a:solidFill>
            </a:endParaRPr>
          </a:p>
        </p:txBody>
      </p:sp>
      <p:sp>
        <p:nvSpPr>
          <p:cNvPr id="6" name="TextBox 5">
            <a:extLst>
              <a:ext uri="{FF2B5EF4-FFF2-40B4-BE49-F238E27FC236}">
                <a16:creationId xmlns:a16="http://schemas.microsoft.com/office/drawing/2014/main" id="{EE09A2EA-4016-C940-EEBC-92EF198B693F}"/>
              </a:ext>
            </a:extLst>
          </p:cNvPr>
          <p:cNvSpPr txBox="1"/>
          <p:nvPr/>
        </p:nvSpPr>
        <p:spPr>
          <a:xfrm>
            <a:off x="0" y="838199"/>
            <a:ext cx="8803640" cy="1077218"/>
          </a:xfrm>
          <a:prstGeom prst="rect">
            <a:avLst/>
          </a:prstGeom>
          <a:noFill/>
        </p:spPr>
        <p:txBody>
          <a:bodyPr wrap="square" rtlCol="0">
            <a:spAutoFit/>
          </a:bodyPr>
          <a:lstStyle/>
          <a:p>
            <a:pPr algn="ctr"/>
            <a:r>
              <a:rPr lang="en-US" sz="3200" b="1" dirty="0">
                <a:solidFill>
                  <a:srgbClr val="E57200"/>
                </a:solidFill>
              </a:rPr>
              <a:t>Documenting &amp; Disclosing Use of </a:t>
            </a:r>
            <a:r>
              <a:rPr lang="en-US" sz="3200" b="1" dirty="0" err="1">
                <a:solidFill>
                  <a:srgbClr val="E57200"/>
                </a:solidFill>
              </a:rPr>
              <a:t>ChatGPT</a:t>
            </a:r>
            <a:r>
              <a:rPr lang="en-US" sz="3200" b="1" dirty="0">
                <a:solidFill>
                  <a:srgbClr val="E57200"/>
                </a:solidFill>
              </a:rPr>
              <a:t> in Assignments &amp; Assessments</a:t>
            </a:r>
          </a:p>
        </p:txBody>
      </p:sp>
      <p:sp>
        <p:nvSpPr>
          <p:cNvPr id="3" name="TextBox 2">
            <a:extLst>
              <a:ext uri="{FF2B5EF4-FFF2-40B4-BE49-F238E27FC236}">
                <a16:creationId xmlns:a16="http://schemas.microsoft.com/office/drawing/2014/main" id="{EC298575-DBDF-2B84-D2FF-D607B6024956}"/>
              </a:ext>
            </a:extLst>
          </p:cNvPr>
          <p:cNvSpPr txBox="1"/>
          <p:nvPr/>
        </p:nvSpPr>
        <p:spPr>
          <a:xfrm>
            <a:off x="608330" y="2052399"/>
            <a:ext cx="7927340" cy="3784601"/>
          </a:xfrm>
          <a:prstGeom prst="rect">
            <a:avLst/>
          </a:prstGeom>
        </p:spPr>
        <p:txBody>
          <a:bodyPr vert="horz" lIns="91440" tIns="45720" rIns="91440" bIns="45720" numCol="1" spcCol="274320" rtlCol="0">
            <a:normAutofit/>
          </a:bodyPr>
          <a:lstStyle/>
          <a:p>
            <a:pPr>
              <a:lnSpc>
                <a:spcPct val="90000"/>
              </a:lnSpc>
              <a:spcAft>
                <a:spcPts val="600"/>
              </a:spcAft>
            </a:pPr>
            <a:r>
              <a:rPr lang="en-US" sz="2800" dirty="0">
                <a:solidFill>
                  <a:srgbClr val="232D4B"/>
                </a:solidFill>
              </a:rPr>
              <a:t>At the bottom of the last page of the assignment, include something like the following:</a:t>
            </a:r>
          </a:p>
          <a:p>
            <a:pPr>
              <a:lnSpc>
                <a:spcPct val="90000"/>
              </a:lnSpc>
              <a:spcAft>
                <a:spcPts val="600"/>
              </a:spcAft>
            </a:pPr>
            <a:endParaRPr lang="en-US" sz="2800" dirty="0">
              <a:solidFill>
                <a:srgbClr val="232D4B"/>
              </a:solidFill>
            </a:endParaRPr>
          </a:p>
          <a:p>
            <a:pPr>
              <a:lnSpc>
                <a:spcPct val="90000"/>
              </a:lnSpc>
              <a:spcAft>
                <a:spcPts val="600"/>
              </a:spcAft>
            </a:pPr>
            <a:r>
              <a:rPr lang="en-US" sz="2800" dirty="0" err="1">
                <a:solidFill>
                  <a:srgbClr val="232D4B"/>
                </a:solidFill>
              </a:rPr>
              <a:t>ChatGPT</a:t>
            </a:r>
            <a:r>
              <a:rPr lang="en-US" sz="2800" dirty="0">
                <a:solidFill>
                  <a:srgbClr val="232D4B"/>
                </a:solidFill>
              </a:rPr>
              <a:t> was used on [DATE] to generate content for this assignment. Content fact-checked and corrected before use.</a:t>
            </a:r>
          </a:p>
        </p:txBody>
      </p:sp>
    </p:spTree>
    <p:extLst>
      <p:ext uri="{BB962C8B-B14F-4D97-AF65-F5344CB8AC3E}">
        <p14:creationId xmlns:p14="http://schemas.microsoft.com/office/powerpoint/2010/main" val="2384035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AF07-E31E-306D-E75A-73FF53F7AF14}"/>
              </a:ext>
            </a:extLst>
          </p:cNvPr>
          <p:cNvSpPr txBox="1"/>
          <p:nvPr/>
        </p:nvSpPr>
        <p:spPr>
          <a:xfrm>
            <a:off x="480060" y="1869599"/>
            <a:ext cx="7927340" cy="4150202"/>
          </a:xfrm>
          <a:prstGeom prst="rect">
            <a:avLst/>
          </a:prstGeom>
        </p:spPr>
        <p:txBody>
          <a:bodyPr vert="horz" lIns="91440" tIns="45720" rIns="91440" bIns="45720" numCol="1" spcCol="274320" rtlCol="0">
            <a:normAutofit/>
          </a:bodyPr>
          <a:lstStyle/>
          <a:p>
            <a:pPr marL="342900" indent="-342900">
              <a:lnSpc>
                <a:spcPct val="90000"/>
              </a:lnSpc>
              <a:spcAft>
                <a:spcPts val="600"/>
              </a:spcAft>
              <a:buFont typeface="Arial" panose="020B0604020202020204" pitchFamily="34" charset="0"/>
              <a:buChar char="•"/>
            </a:pPr>
            <a:endParaRPr lang="en-US" sz="2800" dirty="0">
              <a:solidFill>
                <a:srgbClr val="232D4B"/>
              </a:solidFill>
            </a:endParaRPr>
          </a:p>
        </p:txBody>
      </p:sp>
      <p:sp>
        <p:nvSpPr>
          <p:cNvPr id="6" name="TextBox 5">
            <a:extLst>
              <a:ext uri="{FF2B5EF4-FFF2-40B4-BE49-F238E27FC236}">
                <a16:creationId xmlns:a16="http://schemas.microsoft.com/office/drawing/2014/main" id="{EE09A2EA-4016-C940-EEBC-92EF198B693F}"/>
              </a:ext>
            </a:extLst>
          </p:cNvPr>
          <p:cNvSpPr txBox="1"/>
          <p:nvPr/>
        </p:nvSpPr>
        <p:spPr>
          <a:xfrm>
            <a:off x="194310" y="838199"/>
            <a:ext cx="8803640" cy="584775"/>
          </a:xfrm>
          <a:prstGeom prst="rect">
            <a:avLst/>
          </a:prstGeom>
          <a:noFill/>
        </p:spPr>
        <p:txBody>
          <a:bodyPr wrap="square" rtlCol="0">
            <a:spAutoFit/>
          </a:bodyPr>
          <a:lstStyle/>
          <a:p>
            <a:pPr algn="ctr"/>
            <a:r>
              <a:rPr lang="en-US" sz="3200" b="1" dirty="0">
                <a:solidFill>
                  <a:srgbClr val="E57200"/>
                </a:solidFill>
              </a:rPr>
              <a:t>Potential Challenges and Ethical Considerations</a:t>
            </a:r>
          </a:p>
        </p:txBody>
      </p:sp>
      <p:sp>
        <p:nvSpPr>
          <p:cNvPr id="3" name="TextBox 2">
            <a:extLst>
              <a:ext uri="{FF2B5EF4-FFF2-40B4-BE49-F238E27FC236}">
                <a16:creationId xmlns:a16="http://schemas.microsoft.com/office/drawing/2014/main" id="{EC298575-DBDF-2B84-D2FF-D607B6024956}"/>
              </a:ext>
            </a:extLst>
          </p:cNvPr>
          <p:cNvSpPr txBox="1"/>
          <p:nvPr/>
        </p:nvSpPr>
        <p:spPr>
          <a:xfrm>
            <a:off x="608330" y="2052399"/>
            <a:ext cx="7927340" cy="3784601"/>
          </a:xfrm>
          <a:prstGeom prst="rect">
            <a:avLst/>
          </a:prstGeom>
        </p:spPr>
        <p:txBody>
          <a:bodyPr vert="horz" lIns="91440" tIns="45720" rIns="91440" bIns="45720" numCol="1" spcCol="274320" rtlCol="0">
            <a:normAutofit/>
          </a:bodyPr>
          <a:lstStyle/>
          <a:p>
            <a:pPr marL="342900" indent="-342900">
              <a:lnSpc>
                <a:spcPct val="90000"/>
              </a:lnSpc>
              <a:spcAft>
                <a:spcPts val="600"/>
              </a:spcAft>
              <a:buFont typeface="Arial" panose="020B0604020202020204" pitchFamily="34" charset="0"/>
              <a:buChar char="•"/>
            </a:pPr>
            <a:r>
              <a:rPr lang="en-US" sz="2800" dirty="0">
                <a:solidFill>
                  <a:srgbClr val="232D4B"/>
                </a:solidFill>
              </a:rPr>
              <a:t>Accuracy of information</a:t>
            </a:r>
          </a:p>
          <a:p>
            <a:pPr marL="342900" indent="-342900">
              <a:lnSpc>
                <a:spcPct val="90000"/>
              </a:lnSpc>
              <a:spcAft>
                <a:spcPts val="600"/>
              </a:spcAft>
              <a:buFont typeface="Arial" panose="020B0604020202020204" pitchFamily="34" charset="0"/>
              <a:buChar char="•"/>
            </a:pPr>
            <a:r>
              <a:rPr lang="en-US" sz="2800" dirty="0">
                <a:solidFill>
                  <a:srgbClr val="232D4B"/>
                </a:solidFill>
              </a:rPr>
              <a:t>Privacy for both faculty and student</a:t>
            </a:r>
          </a:p>
          <a:p>
            <a:pPr marL="342900" indent="-342900">
              <a:lnSpc>
                <a:spcPct val="90000"/>
              </a:lnSpc>
              <a:spcAft>
                <a:spcPts val="600"/>
              </a:spcAft>
              <a:buFont typeface="Arial" panose="020B0604020202020204" pitchFamily="34" charset="0"/>
              <a:buChar char="•"/>
            </a:pPr>
            <a:r>
              <a:rPr lang="en-US" sz="2800" dirty="0">
                <a:solidFill>
                  <a:srgbClr val="232D4B"/>
                </a:solidFill>
              </a:rPr>
              <a:t>Over-reliance on AI-generated content</a:t>
            </a:r>
          </a:p>
        </p:txBody>
      </p:sp>
    </p:spTree>
    <p:extLst>
      <p:ext uri="{BB962C8B-B14F-4D97-AF65-F5344CB8AC3E}">
        <p14:creationId xmlns:p14="http://schemas.microsoft.com/office/powerpoint/2010/main" val="3831371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AF07-E31E-306D-E75A-73FF53F7AF14}"/>
              </a:ext>
            </a:extLst>
          </p:cNvPr>
          <p:cNvSpPr txBox="1"/>
          <p:nvPr/>
        </p:nvSpPr>
        <p:spPr>
          <a:xfrm>
            <a:off x="480060" y="1869599"/>
            <a:ext cx="7927340" cy="4150202"/>
          </a:xfrm>
          <a:prstGeom prst="rect">
            <a:avLst/>
          </a:prstGeom>
        </p:spPr>
        <p:txBody>
          <a:bodyPr vert="horz" lIns="91440" tIns="45720" rIns="91440" bIns="45720" numCol="1" spcCol="274320" rtlCol="0">
            <a:normAutofit/>
          </a:bodyPr>
          <a:lstStyle/>
          <a:p>
            <a:pPr marL="342900" indent="-342900">
              <a:lnSpc>
                <a:spcPct val="90000"/>
              </a:lnSpc>
              <a:spcAft>
                <a:spcPts val="600"/>
              </a:spcAft>
              <a:buFont typeface="Arial" panose="020B0604020202020204" pitchFamily="34" charset="0"/>
              <a:buChar char="•"/>
            </a:pPr>
            <a:r>
              <a:rPr lang="en-US" sz="2800" dirty="0">
                <a:solidFill>
                  <a:srgbClr val="232D4B"/>
                </a:solidFill>
              </a:rPr>
              <a:t>"Using </a:t>
            </a:r>
            <a:r>
              <a:rPr lang="en-US" sz="2800" dirty="0" err="1">
                <a:solidFill>
                  <a:srgbClr val="232D4B"/>
                </a:solidFill>
              </a:rPr>
              <a:t>ChatGPT</a:t>
            </a:r>
            <a:r>
              <a:rPr lang="en-US" sz="2800" dirty="0">
                <a:solidFill>
                  <a:srgbClr val="232D4B"/>
                </a:solidFill>
              </a:rPr>
              <a:t> to Develop Teaching Materials: A Guide for Faculty" </a:t>
            </a:r>
          </a:p>
          <a:p>
            <a:pPr marL="342900" indent="-342900">
              <a:lnSpc>
                <a:spcPct val="90000"/>
              </a:lnSpc>
              <a:spcAft>
                <a:spcPts val="600"/>
              </a:spcAft>
              <a:buFont typeface="Arial" panose="020B0604020202020204" pitchFamily="34" charset="0"/>
              <a:buChar char="•"/>
            </a:pPr>
            <a:r>
              <a:rPr lang="en-US" sz="2800" dirty="0">
                <a:solidFill>
                  <a:srgbClr val="232D4B"/>
                </a:solidFill>
              </a:rPr>
              <a:t>"Documenting Your Use of Chat GPT: A Guide for Students”</a:t>
            </a:r>
          </a:p>
          <a:p>
            <a:pPr marL="342900" indent="-342900">
              <a:lnSpc>
                <a:spcPct val="90000"/>
              </a:lnSpc>
              <a:spcAft>
                <a:spcPts val="600"/>
              </a:spcAft>
              <a:buFont typeface="Arial" panose="020B0604020202020204" pitchFamily="34" charset="0"/>
              <a:buChar char="•"/>
            </a:pPr>
            <a:endParaRPr lang="en-US" sz="2800" dirty="0">
              <a:solidFill>
                <a:srgbClr val="232D4B"/>
              </a:solidFill>
            </a:endParaRPr>
          </a:p>
          <a:p>
            <a:pPr>
              <a:lnSpc>
                <a:spcPct val="90000"/>
              </a:lnSpc>
              <a:spcAft>
                <a:spcPts val="600"/>
              </a:spcAft>
            </a:pPr>
            <a:r>
              <a:rPr lang="en-US" sz="2800" dirty="0">
                <a:solidFill>
                  <a:srgbClr val="232D4B"/>
                </a:solidFill>
              </a:rPr>
              <a:t>Both can be accessed at </a:t>
            </a:r>
            <a:r>
              <a:rPr lang="en-US" sz="2800" dirty="0">
                <a:solidFill>
                  <a:srgbClr val="232D4B"/>
                </a:solidFill>
                <a:hlinkClick r:id="rId2"/>
              </a:rPr>
              <a:t>https://www.kimberly-acquaviva.com/chatgpt</a:t>
            </a:r>
            <a:r>
              <a:rPr lang="en-US" sz="2800" dirty="0">
                <a:solidFill>
                  <a:srgbClr val="232D4B"/>
                </a:solidFill>
              </a:rPr>
              <a:t> </a:t>
            </a:r>
          </a:p>
        </p:txBody>
      </p:sp>
      <p:sp>
        <p:nvSpPr>
          <p:cNvPr id="6" name="TextBox 5">
            <a:extLst>
              <a:ext uri="{FF2B5EF4-FFF2-40B4-BE49-F238E27FC236}">
                <a16:creationId xmlns:a16="http://schemas.microsoft.com/office/drawing/2014/main" id="{EE09A2EA-4016-C940-EEBC-92EF198B693F}"/>
              </a:ext>
            </a:extLst>
          </p:cNvPr>
          <p:cNvSpPr txBox="1"/>
          <p:nvPr/>
        </p:nvSpPr>
        <p:spPr>
          <a:xfrm>
            <a:off x="194310" y="838199"/>
            <a:ext cx="8803640" cy="584775"/>
          </a:xfrm>
          <a:prstGeom prst="rect">
            <a:avLst/>
          </a:prstGeom>
          <a:noFill/>
        </p:spPr>
        <p:txBody>
          <a:bodyPr wrap="square" rtlCol="0">
            <a:spAutoFit/>
          </a:bodyPr>
          <a:lstStyle/>
          <a:p>
            <a:pPr algn="ctr"/>
            <a:r>
              <a:rPr lang="en-US" sz="3200" b="1" dirty="0">
                <a:solidFill>
                  <a:srgbClr val="E57200"/>
                </a:solidFill>
              </a:rPr>
              <a:t>Here are two resources I put together… </a:t>
            </a:r>
          </a:p>
        </p:txBody>
      </p:sp>
      <p:sp>
        <p:nvSpPr>
          <p:cNvPr id="3" name="TextBox 2">
            <a:extLst>
              <a:ext uri="{FF2B5EF4-FFF2-40B4-BE49-F238E27FC236}">
                <a16:creationId xmlns:a16="http://schemas.microsoft.com/office/drawing/2014/main" id="{EC298575-DBDF-2B84-D2FF-D607B6024956}"/>
              </a:ext>
            </a:extLst>
          </p:cNvPr>
          <p:cNvSpPr txBox="1"/>
          <p:nvPr/>
        </p:nvSpPr>
        <p:spPr>
          <a:xfrm>
            <a:off x="608330" y="2052399"/>
            <a:ext cx="7927340" cy="3784601"/>
          </a:xfrm>
          <a:prstGeom prst="rect">
            <a:avLst/>
          </a:prstGeom>
        </p:spPr>
        <p:txBody>
          <a:bodyPr vert="horz" lIns="91440" tIns="45720" rIns="91440" bIns="45720" numCol="1" spcCol="274320" rtlCol="0">
            <a:normAutofit/>
          </a:bodyPr>
          <a:lstStyle/>
          <a:p>
            <a:pPr marL="342900" indent="-342900">
              <a:lnSpc>
                <a:spcPct val="90000"/>
              </a:lnSpc>
              <a:spcAft>
                <a:spcPts val="600"/>
              </a:spcAft>
              <a:buFont typeface="Arial" panose="020B0604020202020204" pitchFamily="34" charset="0"/>
              <a:buChar char="•"/>
            </a:pPr>
            <a:endParaRPr lang="en-US" sz="2800" dirty="0">
              <a:solidFill>
                <a:srgbClr val="232D4B"/>
              </a:solidFill>
            </a:endParaRPr>
          </a:p>
        </p:txBody>
      </p:sp>
    </p:spTree>
    <p:extLst>
      <p:ext uri="{BB962C8B-B14F-4D97-AF65-F5344CB8AC3E}">
        <p14:creationId xmlns:p14="http://schemas.microsoft.com/office/powerpoint/2010/main" val="1447875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F5E999-1C98-0949-A209-C3C95F05F58C}"/>
              </a:ext>
            </a:extLst>
          </p:cNvPr>
          <p:cNvSpPr txBox="1"/>
          <p:nvPr/>
        </p:nvSpPr>
        <p:spPr>
          <a:xfrm>
            <a:off x="0" y="2420262"/>
            <a:ext cx="9144000" cy="923330"/>
          </a:xfrm>
          <a:prstGeom prst="rect">
            <a:avLst/>
          </a:prstGeom>
          <a:noFill/>
        </p:spPr>
        <p:txBody>
          <a:bodyPr wrap="square" rtlCol="0">
            <a:spAutoFit/>
          </a:bodyPr>
          <a:lstStyle/>
          <a:p>
            <a:pPr algn="ctr"/>
            <a:r>
              <a:rPr lang="en-US" sz="5400" b="1" dirty="0">
                <a:solidFill>
                  <a:schemeClr val="bg1"/>
                </a:solidFill>
                <a:latin typeface="ITC Franklin Gothic Std Heavy" panose="020B0504030503020204" pitchFamily="34" charset="77"/>
              </a:rPr>
              <a:t>Thanks for attending!</a:t>
            </a:r>
          </a:p>
        </p:txBody>
      </p:sp>
    </p:spTree>
    <p:extLst>
      <p:ext uri="{BB962C8B-B14F-4D97-AF65-F5344CB8AC3E}">
        <p14:creationId xmlns:p14="http://schemas.microsoft.com/office/powerpoint/2010/main" val="3915428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AF07-E31E-306D-E75A-73FF53F7AF14}"/>
              </a:ext>
            </a:extLst>
          </p:cNvPr>
          <p:cNvSpPr txBox="1"/>
          <p:nvPr/>
        </p:nvSpPr>
        <p:spPr>
          <a:xfrm>
            <a:off x="480060" y="1869599"/>
            <a:ext cx="7927340" cy="4150202"/>
          </a:xfrm>
          <a:prstGeom prst="rect">
            <a:avLst/>
          </a:prstGeom>
        </p:spPr>
        <p:txBody>
          <a:bodyPr vert="horz" lIns="91440" tIns="45720" rIns="91440" bIns="45720" numCol="1" spcCol="274320" rtlCol="0">
            <a:normAutofit lnSpcReduction="10000"/>
          </a:bodyPr>
          <a:lstStyle/>
          <a:p>
            <a:r>
              <a:rPr lang="en-US" sz="3000" dirty="0">
                <a:solidFill>
                  <a:srgbClr val="232D4B"/>
                </a:solidFill>
                <a:effectLst/>
              </a:rPr>
              <a:t>Through participation in this session, faculty will: </a:t>
            </a:r>
          </a:p>
          <a:p>
            <a:endParaRPr lang="en-US" sz="3000" dirty="0">
              <a:solidFill>
                <a:srgbClr val="232D4B"/>
              </a:solidFill>
              <a:effectLst/>
            </a:endParaRPr>
          </a:p>
          <a:p>
            <a:pPr marL="514350" indent="-514350">
              <a:buFont typeface="+mj-lt"/>
              <a:buAutoNum type="arabicPeriod"/>
            </a:pPr>
            <a:r>
              <a:rPr lang="en-US" sz="3000" dirty="0">
                <a:solidFill>
                  <a:srgbClr val="232D4B"/>
                </a:solidFill>
                <a:effectLst/>
              </a:rPr>
              <a:t>Be able to describe activities that AI tools could be used to draft. </a:t>
            </a:r>
          </a:p>
          <a:p>
            <a:pPr marL="514350" indent="-514350">
              <a:buFont typeface="+mj-lt"/>
              <a:buAutoNum type="arabicPeriod"/>
            </a:pPr>
            <a:r>
              <a:rPr lang="en-US" sz="3000" dirty="0">
                <a:solidFill>
                  <a:srgbClr val="232D4B"/>
                </a:solidFill>
                <a:effectLst/>
              </a:rPr>
              <a:t>Be able to describe approaches for documenting and disclosing use of AI tools. </a:t>
            </a:r>
          </a:p>
          <a:p>
            <a:pPr marL="514350" indent="-514350">
              <a:buFont typeface="+mj-lt"/>
              <a:buAutoNum type="arabicPeriod"/>
            </a:pPr>
            <a:r>
              <a:rPr lang="en-US" sz="3000" dirty="0">
                <a:solidFill>
                  <a:srgbClr val="232D4B"/>
                </a:solidFill>
                <a:effectLst/>
              </a:rPr>
              <a:t>Strategize potential uses and limitations of applying AI tools in developing their own teaching materials and/or activities. </a:t>
            </a:r>
          </a:p>
          <a:p>
            <a:pPr>
              <a:lnSpc>
                <a:spcPct val="90000"/>
              </a:lnSpc>
              <a:spcAft>
                <a:spcPts val="600"/>
              </a:spcAft>
            </a:pPr>
            <a:endParaRPr lang="en-US" sz="1600" dirty="0"/>
          </a:p>
        </p:txBody>
      </p:sp>
      <p:sp>
        <p:nvSpPr>
          <p:cNvPr id="6" name="TextBox 5">
            <a:extLst>
              <a:ext uri="{FF2B5EF4-FFF2-40B4-BE49-F238E27FC236}">
                <a16:creationId xmlns:a16="http://schemas.microsoft.com/office/drawing/2014/main" id="{EE09A2EA-4016-C940-EEBC-92EF198B693F}"/>
              </a:ext>
            </a:extLst>
          </p:cNvPr>
          <p:cNvSpPr txBox="1"/>
          <p:nvPr/>
        </p:nvSpPr>
        <p:spPr>
          <a:xfrm>
            <a:off x="480060" y="838199"/>
            <a:ext cx="3949030" cy="646331"/>
          </a:xfrm>
          <a:prstGeom prst="rect">
            <a:avLst/>
          </a:prstGeom>
          <a:noFill/>
        </p:spPr>
        <p:txBody>
          <a:bodyPr wrap="none" rtlCol="0">
            <a:spAutoFit/>
          </a:bodyPr>
          <a:lstStyle/>
          <a:p>
            <a:r>
              <a:rPr lang="en-US" sz="3600" b="1" dirty="0">
                <a:solidFill>
                  <a:srgbClr val="E57200"/>
                </a:solidFill>
              </a:rPr>
              <a:t>Learning Objectives</a:t>
            </a:r>
          </a:p>
        </p:txBody>
      </p:sp>
    </p:spTree>
    <p:extLst>
      <p:ext uri="{BB962C8B-B14F-4D97-AF65-F5344CB8AC3E}">
        <p14:creationId xmlns:p14="http://schemas.microsoft.com/office/powerpoint/2010/main" val="2475495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AF07-E31E-306D-E75A-73FF53F7AF14}"/>
              </a:ext>
            </a:extLst>
          </p:cNvPr>
          <p:cNvSpPr txBox="1"/>
          <p:nvPr/>
        </p:nvSpPr>
        <p:spPr>
          <a:xfrm>
            <a:off x="480060" y="1869599"/>
            <a:ext cx="7927340" cy="4150202"/>
          </a:xfrm>
          <a:prstGeom prst="rect">
            <a:avLst/>
          </a:prstGeom>
        </p:spPr>
        <p:txBody>
          <a:bodyPr vert="horz" lIns="91440" tIns="45720" rIns="91440" bIns="45720" numCol="1" spcCol="274320" rtlCol="0">
            <a:normAutofit fontScale="85000" lnSpcReduction="10000"/>
          </a:bodyPr>
          <a:lstStyle/>
          <a:p>
            <a:r>
              <a:rPr lang="en-US" sz="2600" dirty="0">
                <a:solidFill>
                  <a:srgbClr val="232D4B"/>
                </a:solidFill>
                <a:effectLst/>
              </a:rPr>
              <a:t>The following speakers and planning committee members have no personal or professional relationships with a commercial entity producing healthcare goods or services: Kimberly </a:t>
            </a:r>
            <a:r>
              <a:rPr lang="en-US" sz="2600" dirty="0" err="1">
                <a:solidFill>
                  <a:srgbClr val="232D4B"/>
                </a:solidFill>
                <a:effectLst/>
              </a:rPr>
              <a:t>Acquaviva</a:t>
            </a:r>
            <a:r>
              <a:rPr lang="en-US" sz="2600" dirty="0">
                <a:solidFill>
                  <a:srgbClr val="232D4B"/>
                </a:solidFill>
                <a:effectLst/>
              </a:rPr>
              <a:t>, Professor; Abby Self, Course Director; Regina DeGennaro, Professor of Nursing, Director, Clinical Partnerships; Elizabeth Epstein, Associate Professor of Nursing, Associate Dean for Academic Programs; Linda L. Hanson, Project Coordinator, School of Nursing Continuing Education. </a:t>
            </a:r>
          </a:p>
          <a:p>
            <a:endParaRPr lang="en-US" sz="2600" dirty="0">
              <a:solidFill>
                <a:srgbClr val="FF0000"/>
              </a:solidFill>
            </a:endParaRPr>
          </a:p>
          <a:p>
            <a:r>
              <a:rPr lang="en-US" sz="2600" dirty="0">
                <a:solidFill>
                  <a:srgbClr val="232D4B"/>
                </a:solidFill>
                <a:effectLst/>
              </a:rPr>
              <a:t>Content in this presentation was developed by K. </a:t>
            </a:r>
            <a:r>
              <a:rPr lang="en-US" sz="2600" dirty="0" err="1">
                <a:solidFill>
                  <a:srgbClr val="232D4B"/>
                </a:solidFill>
                <a:effectLst/>
              </a:rPr>
              <a:t>Acquaviva</a:t>
            </a:r>
            <a:r>
              <a:rPr lang="en-US" sz="2600" dirty="0">
                <a:solidFill>
                  <a:srgbClr val="232D4B"/>
                </a:solidFill>
                <a:effectLst/>
              </a:rPr>
              <a:t> in collaboration with </a:t>
            </a:r>
            <a:r>
              <a:rPr lang="en-US" sz="2600" dirty="0" err="1">
                <a:solidFill>
                  <a:srgbClr val="232D4B"/>
                </a:solidFill>
                <a:effectLst/>
              </a:rPr>
              <a:t>ChatGPT</a:t>
            </a:r>
            <a:r>
              <a:rPr lang="en-US" sz="2600" dirty="0">
                <a:solidFill>
                  <a:srgbClr val="232D4B"/>
                </a:solidFill>
                <a:effectLst/>
              </a:rPr>
              <a:t> Plus (Model GPT-4) on April 4, 2023. </a:t>
            </a:r>
            <a:r>
              <a:rPr lang="en-US" sz="2600" dirty="0">
                <a:solidFill>
                  <a:srgbClr val="FF0000"/>
                </a:solidFill>
              </a:rPr>
              <a:t>Information contained in the sample prompts and learning activities </a:t>
            </a:r>
            <a:r>
              <a:rPr lang="en-US" sz="2600" b="1" dirty="0">
                <a:solidFill>
                  <a:srgbClr val="FF0000"/>
                </a:solidFill>
              </a:rPr>
              <a:t>may not be clinically accurate. </a:t>
            </a:r>
            <a:r>
              <a:rPr lang="en-US" sz="2600" dirty="0">
                <a:solidFill>
                  <a:srgbClr val="FF0000"/>
                </a:solidFill>
              </a:rPr>
              <a:t>User discretion is advised. </a:t>
            </a:r>
            <a:endParaRPr lang="en-US" sz="2600" dirty="0">
              <a:solidFill>
                <a:srgbClr val="FF0000"/>
              </a:solidFill>
              <a:effectLst/>
            </a:endParaRPr>
          </a:p>
          <a:p>
            <a:pPr>
              <a:lnSpc>
                <a:spcPct val="90000"/>
              </a:lnSpc>
              <a:spcAft>
                <a:spcPts val="600"/>
              </a:spcAft>
            </a:pPr>
            <a:endParaRPr lang="en-US" sz="1600" dirty="0"/>
          </a:p>
        </p:txBody>
      </p:sp>
      <p:sp>
        <p:nvSpPr>
          <p:cNvPr id="6" name="TextBox 5">
            <a:extLst>
              <a:ext uri="{FF2B5EF4-FFF2-40B4-BE49-F238E27FC236}">
                <a16:creationId xmlns:a16="http://schemas.microsoft.com/office/drawing/2014/main" id="{EE09A2EA-4016-C940-EEBC-92EF198B693F}"/>
              </a:ext>
            </a:extLst>
          </p:cNvPr>
          <p:cNvSpPr txBox="1"/>
          <p:nvPr/>
        </p:nvSpPr>
        <p:spPr>
          <a:xfrm>
            <a:off x="480060" y="838199"/>
            <a:ext cx="2338717" cy="646331"/>
          </a:xfrm>
          <a:prstGeom prst="rect">
            <a:avLst/>
          </a:prstGeom>
          <a:noFill/>
        </p:spPr>
        <p:txBody>
          <a:bodyPr wrap="none" rtlCol="0">
            <a:spAutoFit/>
          </a:bodyPr>
          <a:lstStyle/>
          <a:p>
            <a:r>
              <a:rPr lang="en-US" sz="3600" b="1" dirty="0">
                <a:solidFill>
                  <a:srgbClr val="E57200"/>
                </a:solidFill>
              </a:rPr>
              <a:t>Disclosures</a:t>
            </a:r>
          </a:p>
        </p:txBody>
      </p:sp>
    </p:spTree>
    <p:extLst>
      <p:ext uri="{BB962C8B-B14F-4D97-AF65-F5344CB8AC3E}">
        <p14:creationId xmlns:p14="http://schemas.microsoft.com/office/powerpoint/2010/main" val="3368305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AF07-E31E-306D-E75A-73FF53F7AF14}"/>
              </a:ext>
            </a:extLst>
          </p:cNvPr>
          <p:cNvSpPr txBox="1"/>
          <p:nvPr/>
        </p:nvSpPr>
        <p:spPr>
          <a:xfrm>
            <a:off x="480060" y="1869599"/>
            <a:ext cx="7927340" cy="4150202"/>
          </a:xfrm>
          <a:prstGeom prst="rect">
            <a:avLst/>
          </a:prstGeom>
        </p:spPr>
        <p:txBody>
          <a:bodyPr vert="horz" lIns="91440" tIns="45720" rIns="91440" bIns="45720" numCol="1" spcCol="274320" rtlCol="0">
            <a:normAutofit/>
          </a:bodyPr>
          <a:lstStyle/>
          <a:p>
            <a:r>
              <a:rPr lang="en-US" sz="2600" dirty="0" err="1">
                <a:solidFill>
                  <a:srgbClr val="232D4B"/>
                </a:solidFill>
                <a:effectLst/>
              </a:rPr>
              <a:t>ChatGPT</a:t>
            </a:r>
            <a:r>
              <a:rPr lang="en-US" sz="2600" dirty="0">
                <a:solidFill>
                  <a:srgbClr val="232D4B"/>
                </a:solidFill>
                <a:effectLst/>
              </a:rPr>
              <a:t> is an advanced artificial intelligence language model developed by </a:t>
            </a:r>
            <a:r>
              <a:rPr lang="en-US" sz="2600" dirty="0" err="1">
                <a:solidFill>
                  <a:srgbClr val="232D4B"/>
                </a:solidFill>
                <a:effectLst/>
              </a:rPr>
              <a:t>OpenAI</a:t>
            </a:r>
            <a:r>
              <a:rPr lang="en-US" sz="2600" dirty="0">
                <a:solidFill>
                  <a:srgbClr val="232D4B"/>
                </a:solidFill>
                <a:effectLst/>
              </a:rPr>
              <a:t>, designed to understand and generate human-like text based on user inputs, facilitating natural-sounding conversations and content creation.</a:t>
            </a:r>
            <a:endParaRPr lang="en-US" sz="1600" dirty="0"/>
          </a:p>
        </p:txBody>
      </p:sp>
      <p:sp>
        <p:nvSpPr>
          <p:cNvPr id="6" name="TextBox 5">
            <a:extLst>
              <a:ext uri="{FF2B5EF4-FFF2-40B4-BE49-F238E27FC236}">
                <a16:creationId xmlns:a16="http://schemas.microsoft.com/office/drawing/2014/main" id="{EE09A2EA-4016-C940-EEBC-92EF198B693F}"/>
              </a:ext>
            </a:extLst>
          </p:cNvPr>
          <p:cNvSpPr txBox="1"/>
          <p:nvPr/>
        </p:nvSpPr>
        <p:spPr>
          <a:xfrm>
            <a:off x="480060" y="838199"/>
            <a:ext cx="3598742" cy="646331"/>
          </a:xfrm>
          <a:prstGeom prst="rect">
            <a:avLst/>
          </a:prstGeom>
          <a:noFill/>
        </p:spPr>
        <p:txBody>
          <a:bodyPr wrap="none" rtlCol="0">
            <a:spAutoFit/>
          </a:bodyPr>
          <a:lstStyle/>
          <a:p>
            <a:r>
              <a:rPr lang="en-US" sz="3600" b="1" dirty="0">
                <a:solidFill>
                  <a:srgbClr val="E57200"/>
                </a:solidFill>
              </a:rPr>
              <a:t>What is </a:t>
            </a:r>
            <a:r>
              <a:rPr lang="en-US" sz="3600" b="1" dirty="0" err="1">
                <a:solidFill>
                  <a:srgbClr val="E57200"/>
                </a:solidFill>
              </a:rPr>
              <a:t>ChatGPT</a:t>
            </a:r>
            <a:r>
              <a:rPr lang="en-US" sz="3600" b="1" dirty="0">
                <a:solidFill>
                  <a:srgbClr val="E57200"/>
                </a:solidFill>
              </a:rPr>
              <a:t>?</a:t>
            </a:r>
          </a:p>
        </p:txBody>
      </p:sp>
    </p:spTree>
    <p:extLst>
      <p:ext uri="{BB962C8B-B14F-4D97-AF65-F5344CB8AC3E}">
        <p14:creationId xmlns:p14="http://schemas.microsoft.com/office/powerpoint/2010/main" val="282720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AF07-E31E-306D-E75A-73FF53F7AF14}"/>
              </a:ext>
            </a:extLst>
          </p:cNvPr>
          <p:cNvSpPr txBox="1"/>
          <p:nvPr/>
        </p:nvSpPr>
        <p:spPr>
          <a:xfrm>
            <a:off x="480060" y="2707798"/>
            <a:ext cx="7927340" cy="4150202"/>
          </a:xfrm>
          <a:prstGeom prst="rect">
            <a:avLst/>
          </a:prstGeom>
        </p:spPr>
        <p:txBody>
          <a:bodyPr vert="horz" lIns="91440" tIns="45720" rIns="91440" bIns="45720" numCol="1" spcCol="274320" rtlCol="0">
            <a:normAutofit/>
          </a:bodyPr>
          <a:lstStyle/>
          <a:p>
            <a:pPr marL="342900" indent="-342900">
              <a:lnSpc>
                <a:spcPct val="90000"/>
              </a:lnSpc>
              <a:spcAft>
                <a:spcPts val="600"/>
              </a:spcAft>
              <a:buFont typeface="Arial" panose="020B0604020202020204" pitchFamily="34" charset="0"/>
              <a:buChar char="•"/>
            </a:pPr>
            <a:r>
              <a:rPr lang="en-US" sz="2800" dirty="0">
                <a:solidFill>
                  <a:srgbClr val="232D4B"/>
                </a:solidFill>
              </a:rPr>
              <a:t>Identify the learning objectives and competencies you want to focus on in using </a:t>
            </a:r>
            <a:r>
              <a:rPr lang="en-US" sz="2800" dirty="0" err="1">
                <a:solidFill>
                  <a:srgbClr val="232D4B"/>
                </a:solidFill>
              </a:rPr>
              <a:t>ChatGPT</a:t>
            </a:r>
            <a:endParaRPr lang="en-US" sz="2800" dirty="0">
              <a:solidFill>
                <a:srgbClr val="232D4B"/>
              </a:solidFill>
            </a:endParaRPr>
          </a:p>
          <a:p>
            <a:pPr marL="342900" indent="-342900">
              <a:lnSpc>
                <a:spcPct val="90000"/>
              </a:lnSpc>
              <a:spcAft>
                <a:spcPts val="600"/>
              </a:spcAft>
              <a:buFont typeface="Arial" panose="020B0604020202020204" pitchFamily="34" charset="0"/>
              <a:buChar char="•"/>
            </a:pPr>
            <a:r>
              <a:rPr lang="en-US" sz="2800" dirty="0">
                <a:solidFill>
                  <a:srgbClr val="232D4B"/>
                </a:solidFill>
              </a:rPr>
              <a:t>Align your </a:t>
            </a:r>
            <a:r>
              <a:rPr lang="en-US" sz="2800" dirty="0" err="1">
                <a:solidFill>
                  <a:srgbClr val="232D4B"/>
                </a:solidFill>
              </a:rPr>
              <a:t>ChatGPT</a:t>
            </a:r>
            <a:r>
              <a:rPr lang="en-US" sz="2800" dirty="0">
                <a:solidFill>
                  <a:srgbClr val="232D4B"/>
                </a:solidFill>
              </a:rPr>
              <a:t> efforts with learning objectives and competencies</a:t>
            </a:r>
          </a:p>
          <a:p>
            <a:pPr marL="342900" indent="-342900">
              <a:lnSpc>
                <a:spcPct val="90000"/>
              </a:lnSpc>
              <a:spcAft>
                <a:spcPts val="600"/>
              </a:spcAft>
              <a:buFont typeface="Arial" panose="020B0604020202020204" pitchFamily="34" charset="0"/>
              <a:buChar char="•"/>
            </a:pPr>
            <a:r>
              <a:rPr lang="en-US" sz="2800" dirty="0">
                <a:solidFill>
                  <a:srgbClr val="232D4B"/>
                </a:solidFill>
              </a:rPr>
              <a:t>Be transparent with students about your use of </a:t>
            </a:r>
            <a:r>
              <a:rPr lang="en-US" sz="2800" dirty="0" err="1">
                <a:solidFill>
                  <a:srgbClr val="232D4B"/>
                </a:solidFill>
              </a:rPr>
              <a:t>ChatGPT</a:t>
            </a:r>
            <a:endParaRPr lang="en-US" sz="2800" dirty="0">
              <a:solidFill>
                <a:srgbClr val="232D4B"/>
              </a:solidFill>
            </a:endParaRPr>
          </a:p>
          <a:p>
            <a:pPr marL="342900" indent="-342900">
              <a:lnSpc>
                <a:spcPct val="90000"/>
              </a:lnSpc>
              <a:spcAft>
                <a:spcPts val="600"/>
              </a:spcAft>
              <a:buFont typeface="Arial" panose="020B0604020202020204" pitchFamily="34" charset="0"/>
              <a:buChar char="•"/>
            </a:pPr>
            <a:r>
              <a:rPr lang="en-US" sz="2800" dirty="0">
                <a:solidFill>
                  <a:srgbClr val="232D4B"/>
                </a:solidFill>
              </a:rPr>
              <a:t>Assessing the effectiveness of </a:t>
            </a:r>
            <a:r>
              <a:rPr lang="en-US" sz="2800" dirty="0" err="1">
                <a:solidFill>
                  <a:srgbClr val="232D4B"/>
                </a:solidFill>
              </a:rPr>
              <a:t>ChatGPT</a:t>
            </a:r>
            <a:r>
              <a:rPr lang="en-US" sz="2800" dirty="0">
                <a:solidFill>
                  <a:srgbClr val="232D4B"/>
                </a:solidFill>
              </a:rPr>
              <a:t>-generated materials and activities through student feedback</a:t>
            </a:r>
          </a:p>
        </p:txBody>
      </p:sp>
      <p:sp>
        <p:nvSpPr>
          <p:cNvPr id="6" name="TextBox 5">
            <a:extLst>
              <a:ext uri="{FF2B5EF4-FFF2-40B4-BE49-F238E27FC236}">
                <a16:creationId xmlns:a16="http://schemas.microsoft.com/office/drawing/2014/main" id="{EE09A2EA-4016-C940-EEBC-92EF198B693F}"/>
              </a:ext>
            </a:extLst>
          </p:cNvPr>
          <p:cNvSpPr txBox="1"/>
          <p:nvPr/>
        </p:nvSpPr>
        <p:spPr>
          <a:xfrm>
            <a:off x="480060" y="1917699"/>
            <a:ext cx="8183880" cy="584775"/>
          </a:xfrm>
          <a:prstGeom prst="rect">
            <a:avLst/>
          </a:prstGeom>
          <a:noFill/>
        </p:spPr>
        <p:txBody>
          <a:bodyPr wrap="square" rtlCol="0">
            <a:spAutoFit/>
          </a:bodyPr>
          <a:lstStyle/>
          <a:p>
            <a:r>
              <a:rPr lang="en-US" sz="3200" b="1" dirty="0">
                <a:solidFill>
                  <a:srgbClr val="E57200"/>
                </a:solidFill>
              </a:rPr>
              <a:t>If you decide to use </a:t>
            </a:r>
            <a:r>
              <a:rPr lang="en-US" sz="3200" b="1" dirty="0" err="1">
                <a:solidFill>
                  <a:srgbClr val="E57200"/>
                </a:solidFill>
              </a:rPr>
              <a:t>ChatGPT</a:t>
            </a:r>
            <a:r>
              <a:rPr lang="en-US" sz="3200" b="1" dirty="0">
                <a:solidFill>
                  <a:srgbClr val="E57200"/>
                </a:solidFill>
              </a:rPr>
              <a:t> in your teaching:</a:t>
            </a:r>
          </a:p>
        </p:txBody>
      </p:sp>
      <p:pic>
        <p:nvPicPr>
          <p:cNvPr id="4098" name="Picture 2">
            <a:extLst>
              <a:ext uri="{FF2B5EF4-FFF2-40B4-BE49-F238E27FC236}">
                <a16:creationId xmlns:a16="http://schemas.microsoft.com/office/drawing/2014/main" id="{13965C14-9ABC-313F-C066-A500386EA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0" y="366174"/>
            <a:ext cx="146304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785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AF07-E31E-306D-E75A-73FF53F7AF14}"/>
              </a:ext>
            </a:extLst>
          </p:cNvPr>
          <p:cNvSpPr txBox="1"/>
          <p:nvPr/>
        </p:nvSpPr>
        <p:spPr>
          <a:xfrm>
            <a:off x="480060" y="1869599"/>
            <a:ext cx="7927340" cy="4150202"/>
          </a:xfrm>
          <a:prstGeom prst="rect">
            <a:avLst/>
          </a:prstGeom>
        </p:spPr>
        <p:txBody>
          <a:bodyPr vert="horz" lIns="91440" tIns="45720" rIns="91440" bIns="45720" numCol="1" spcCol="274320" rtlCol="0">
            <a:normAutofit/>
          </a:bodyPr>
          <a:lstStyle/>
          <a:p>
            <a:pPr marL="342900" indent="-342900">
              <a:lnSpc>
                <a:spcPct val="90000"/>
              </a:lnSpc>
              <a:spcAft>
                <a:spcPts val="600"/>
              </a:spcAft>
              <a:buFont typeface="Arial" panose="020B0604020202020204" pitchFamily="34" charset="0"/>
              <a:buChar char="•"/>
            </a:pPr>
            <a:r>
              <a:rPr lang="en-US" sz="2800" dirty="0">
                <a:solidFill>
                  <a:srgbClr val="232D4B"/>
                </a:solidFill>
              </a:rPr>
              <a:t>Develop case studies and scenarios</a:t>
            </a:r>
          </a:p>
          <a:p>
            <a:pPr marL="342900" indent="-342900">
              <a:lnSpc>
                <a:spcPct val="90000"/>
              </a:lnSpc>
              <a:spcAft>
                <a:spcPts val="600"/>
              </a:spcAft>
              <a:buFont typeface="Arial" panose="020B0604020202020204" pitchFamily="34" charset="0"/>
              <a:buChar char="•"/>
            </a:pPr>
            <a:r>
              <a:rPr lang="en-US" sz="2800" dirty="0">
                <a:solidFill>
                  <a:srgbClr val="232D4B"/>
                </a:solidFill>
              </a:rPr>
              <a:t>Design interactive in-class activities</a:t>
            </a:r>
          </a:p>
          <a:p>
            <a:pPr marL="342900" indent="-342900">
              <a:lnSpc>
                <a:spcPct val="90000"/>
              </a:lnSpc>
              <a:spcAft>
                <a:spcPts val="600"/>
              </a:spcAft>
              <a:buFont typeface="Arial" panose="020B0604020202020204" pitchFamily="34" charset="0"/>
              <a:buChar char="•"/>
            </a:pPr>
            <a:r>
              <a:rPr lang="en-US" sz="2800" dirty="0">
                <a:solidFill>
                  <a:srgbClr val="232D4B"/>
                </a:solidFill>
              </a:rPr>
              <a:t>Create assessments and assignments</a:t>
            </a:r>
          </a:p>
          <a:p>
            <a:pPr marL="342900" indent="-342900">
              <a:lnSpc>
                <a:spcPct val="90000"/>
              </a:lnSpc>
              <a:spcAft>
                <a:spcPts val="600"/>
              </a:spcAft>
              <a:buFont typeface="Arial" panose="020B0604020202020204" pitchFamily="34" charset="0"/>
              <a:buChar char="•"/>
            </a:pPr>
            <a:r>
              <a:rPr lang="en-US" sz="2800" dirty="0">
                <a:solidFill>
                  <a:srgbClr val="232D4B"/>
                </a:solidFill>
              </a:rPr>
              <a:t>Generate lecture materials</a:t>
            </a:r>
          </a:p>
          <a:p>
            <a:pPr marL="342900" indent="-342900">
              <a:lnSpc>
                <a:spcPct val="90000"/>
              </a:lnSpc>
              <a:spcAft>
                <a:spcPts val="600"/>
              </a:spcAft>
              <a:buFont typeface="Arial" panose="020B0604020202020204" pitchFamily="34" charset="0"/>
              <a:buChar char="•"/>
            </a:pPr>
            <a:r>
              <a:rPr lang="en-US" sz="2800" dirty="0">
                <a:solidFill>
                  <a:srgbClr val="232D4B"/>
                </a:solidFill>
              </a:rPr>
              <a:t>Create supplementary resources like study guides</a:t>
            </a:r>
          </a:p>
        </p:txBody>
      </p:sp>
      <p:sp>
        <p:nvSpPr>
          <p:cNvPr id="6" name="TextBox 5">
            <a:extLst>
              <a:ext uri="{FF2B5EF4-FFF2-40B4-BE49-F238E27FC236}">
                <a16:creationId xmlns:a16="http://schemas.microsoft.com/office/drawing/2014/main" id="{EE09A2EA-4016-C940-EEBC-92EF198B693F}"/>
              </a:ext>
            </a:extLst>
          </p:cNvPr>
          <p:cNvSpPr txBox="1"/>
          <p:nvPr/>
        </p:nvSpPr>
        <p:spPr>
          <a:xfrm>
            <a:off x="480060" y="838199"/>
            <a:ext cx="6088718" cy="646331"/>
          </a:xfrm>
          <a:prstGeom prst="rect">
            <a:avLst/>
          </a:prstGeom>
          <a:noFill/>
        </p:spPr>
        <p:txBody>
          <a:bodyPr wrap="none" rtlCol="0">
            <a:spAutoFit/>
          </a:bodyPr>
          <a:lstStyle/>
          <a:p>
            <a:r>
              <a:rPr lang="en-US" sz="3600" b="1" dirty="0">
                <a:solidFill>
                  <a:srgbClr val="E57200"/>
                </a:solidFill>
              </a:rPr>
              <a:t>Educators can use </a:t>
            </a:r>
            <a:r>
              <a:rPr lang="en-US" sz="3600" b="1" dirty="0" err="1">
                <a:solidFill>
                  <a:srgbClr val="E57200"/>
                </a:solidFill>
              </a:rPr>
              <a:t>ChatGPT</a:t>
            </a:r>
            <a:r>
              <a:rPr lang="en-US" sz="3600" b="1" dirty="0">
                <a:solidFill>
                  <a:srgbClr val="E57200"/>
                </a:solidFill>
              </a:rPr>
              <a:t> to: </a:t>
            </a:r>
          </a:p>
        </p:txBody>
      </p:sp>
    </p:spTree>
    <p:extLst>
      <p:ext uri="{BB962C8B-B14F-4D97-AF65-F5344CB8AC3E}">
        <p14:creationId xmlns:p14="http://schemas.microsoft.com/office/powerpoint/2010/main" val="2159711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AF07-E31E-306D-E75A-73FF53F7AF14}"/>
              </a:ext>
            </a:extLst>
          </p:cNvPr>
          <p:cNvSpPr txBox="1"/>
          <p:nvPr/>
        </p:nvSpPr>
        <p:spPr>
          <a:xfrm>
            <a:off x="480060" y="1484530"/>
            <a:ext cx="7927340" cy="4942774"/>
          </a:xfrm>
          <a:prstGeom prst="rect">
            <a:avLst/>
          </a:prstGeom>
        </p:spPr>
        <p:txBody>
          <a:bodyPr vert="horz" lIns="91440" tIns="45720" rIns="91440" bIns="45720" numCol="1" spcCol="274320" rtlCol="0">
            <a:noAutofit/>
          </a:bodyPr>
          <a:lstStyle/>
          <a:p>
            <a:pPr>
              <a:lnSpc>
                <a:spcPct val="90000"/>
              </a:lnSpc>
              <a:spcAft>
                <a:spcPts val="600"/>
              </a:spcAft>
            </a:pPr>
            <a:r>
              <a:rPr lang="en-US" sz="1400" dirty="0">
                <a:solidFill>
                  <a:srgbClr val="232D4B"/>
                </a:solidFill>
              </a:rPr>
              <a:t>When writing a </a:t>
            </a:r>
            <a:r>
              <a:rPr lang="en-US" sz="1400" dirty="0" err="1">
                <a:solidFill>
                  <a:srgbClr val="232D4B"/>
                </a:solidFill>
              </a:rPr>
              <a:t>ChatGPT</a:t>
            </a:r>
            <a:r>
              <a:rPr lang="en-US" sz="1400" dirty="0">
                <a:solidFill>
                  <a:srgbClr val="232D4B"/>
                </a:solidFill>
              </a:rPr>
              <a:t> prompt for generating a realistic nursing case study, faculty members should use a structured format that includes relevant details and context. Here's a suggested format:</a:t>
            </a:r>
          </a:p>
          <a:p>
            <a:pPr>
              <a:lnSpc>
                <a:spcPct val="90000"/>
              </a:lnSpc>
              <a:spcAft>
                <a:spcPts val="600"/>
              </a:spcAft>
            </a:pPr>
            <a:r>
              <a:rPr lang="en-US" sz="1400" dirty="0">
                <a:solidFill>
                  <a:srgbClr val="232D4B"/>
                </a:solidFill>
              </a:rPr>
              <a:t>Topic: Specify the nursing area, course, or concept being covered (e.g., medical-surgical nursing, mental health, or pediatric nursing).</a:t>
            </a:r>
          </a:p>
          <a:p>
            <a:pPr>
              <a:lnSpc>
                <a:spcPct val="90000"/>
              </a:lnSpc>
              <a:spcAft>
                <a:spcPts val="600"/>
              </a:spcAft>
            </a:pPr>
            <a:r>
              <a:rPr lang="en-US" sz="1400" dirty="0">
                <a:solidFill>
                  <a:srgbClr val="232D4B"/>
                </a:solidFill>
              </a:rPr>
              <a:t>Learning objectives: List the key learning outcomes that the case study should address.</a:t>
            </a:r>
          </a:p>
          <a:p>
            <a:pPr>
              <a:lnSpc>
                <a:spcPct val="90000"/>
              </a:lnSpc>
              <a:spcAft>
                <a:spcPts val="600"/>
              </a:spcAft>
            </a:pPr>
            <a:r>
              <a:rPr lang="en-US" sz="1400" dirty="0">
                <a:solidFill>
                  <a:srgbClr val="232D4B"/>
                </a:solidFill>
              </a:rPr>
              <a:t>Patient demographics: Provide patient age, gender, ethnicity, and any other relevant demographic information.</a:t>
            </a:r>
          </a:p>
          <a:p>
            <a:pPr>
              <a:lnSpc>
                <a:spcPct val="90000"/>
              </a:lnSpc>
              <a:spcAft>
                <a:spcPts val="600"/>
              </a:spcAft>
            </a:pPr>
            <a:r>
              <a:rPr lang="en-US" sz="1400" dirty="0">
                <a:solidFill>
                  <a:srgbClr val="232D4B"/>
                </a:solidFill>
              </a:rPr>
              <a:t>Chief complaint or reason for visit/admission: Describe the primary reason for the patient seeking care or being admitted to the hospital.</a:t>
            </a:r>
          </a:p>
          <a:p>
            <a:pPr>
              <a:lnSpc>
                <a:spcPct val="90000"/>
              </a:lnSpc>
              <a:spcAft>
                <a:spcPts val="600"/>
              </a:spcAft>
            </a:pPr>
            <a:r>
              <a:rPr lang="en-US" sz="1400" dirty="0">
                <a:solidFill>
                  <a:srgbClr val="232D4B"/>
                </a:solidFill>
              </a:rPr>
              <a:t>Relevant medical history: Include any pertinent medical conditions, medications, allergies, or surgical history.</a:t>
            </a:r>
          </a:p>
          <a:p>
            <a:pPr>
              <a:lnSpc>
                <a:spcPct val="90000"/>
              </a:lnSpc>
              <a:spcAft>
                <a:spcPts val="600"/>
              </a:spcAft>
            </a:pPr>
            <a:r>
              <a:rPr lang="en-US" sz="1400" dirty="0">
                <a:solidFill>
                  <a:srgbClr val="232D4B"/>
                </a:solidFill>
              </a:rPr>
              <a:t>Clinical presentation: Describe the patient's symptoms, vital signs, and any relevant physical examination findings.</a:t>
            </a:r>
          </a:p>
          <a:p>
            <a:pPr>
              <a:lnSpc>
                <a:spcPct val="90000"/>
              </a:lnSpc>
              <a:spcAft>
                <a:spcPts val="600"/>
              </a:spcAft>
            </a:pPr>
            <a:r>
              <a:rPr lang="en-US" sz="1400" dirty="0">
                <a:solidFill>
                  <a:srgbClr val="232D4B"/>
                </a:solidFill>
              </a:rPr>
              <a:t>Diagnostic tests and results: List any relevant diagnostic tests (e.g., lab work, imaging studies) and their results.</a:t>
            </a:r>
          </a:p>
          <a:p>
            <a:pPr>
              <a:lnSpc>
                <a:spcPct val="90000"/>
              </a:lnSpc>
              <a:spcAft>
                <a:spcPts val="600"/>
              </a:spcAft>
            </a:pPr>
            <a:r>
              <a:rPr lang="en-US" sz="1400" dirty="0">
                <a:solidFill>
                  <a:srgbClr val="232D4B"/>
                </a:solidFill>
              </a:rPr>
              <a:t>Clinical management: Specify desired aspects of patient management, such as interventions, medications, or care plans.</a:t>
            </a:r>
          </a:p>
          <a:p>
            <a:pPr>
              <a:lnSpc>
                <a:spcPct val="90000"/>
              </a:lnSpc>
              <a:spcAft>
                <a:spcPts val="600"/>
              </a:spcAft>
            </a:pPr>
            <a:r>
              <a:rPr lang="en-US" sz="1400" dirty="0">
                <a:solidFill>
                  <a:srgbClr val="232D4B"/>
                </a:solidFill>
              </a:rPr>
              <a:t>Ethical dilemmas or challenges: If applicable, include any ethical considerations or challenges that the students should address in their analysis.</a:t>
            </a:r>
          </a:p>
          <a:p>
            <a:pPr>
              <a:lnSpc>
                <a:spcPct val="90000"/>
              </a:lnSpc>
              <a:spcAft>
                <a:spcPts val="600"/>
              </a:spcAft>
            </a:pPr>
            <a:r>
              <a:rPr lang="en-US" sz="1400" dirty="0">
                <a:solidFill>
                  <a:srgbClr val="232D4B"/>
                </a:solidFill>
              </a:rPr>
              <a:t>Questions for discussion: List specific questions that guide students in analyzing the case, applying theoretical knowledge, and making clinical decisions.</a:t>
            </a:r>
          </a:p>
        </p:txBody>
      </p:sp>
      <p:sp>
        <p:nvSpPr>
          <p:cNvPr id="6" name="TextBox 5">
            <a:extLst>
              <a:ext uri="{FF2B5EF4-FFF2-40B4-BE49-F238E27FC236}">
                <a16:creationId xmlns:a16="http://schemas.microsoft.com/office/drawing/2014/main" id="{EE09A2EA-4016-C940-EEBC-92EF198B693F}"/>
              </a:ext>
            </a:extLst>
          </p:cNvPr>
          <p:cNvSpPr txBox="1"/>
          <p:nvPr/>
        </p:nvSpPr>
        <p:spPr>
          <a:xfrm>
            <a:off x="480060" y="838199"/>
            <a:ext cx="7798289" cy="646331"/>
          </a:xfrm>
          <a:prstGeom prst="rect">
            <a:avLst/>
          </a:prstGeom>
          <a:noFill/>
        </p:spPr>
        <p:txBody>
          <a:bodyPr wrap="none" rtlCol="0">
            <a:spAutoFit/>
          </a:bodyPr>
          <a:lstStyle/>
          <a:p>
            <a:r>
              <a:rPr lang="en-US" sz="3600" b="1" dirty="0">
                <a:solidFill>
                  <a:srgbClr val="E57200"/>
                </a:solidFill>
              </a:rPr>
              <a:t>Using </a:t>
            </a:r>
            <a:r>
              <a:rPr lang="en-US" sz="3600" b="1" dirty="0" err="1">
                <a:solidFill>
                  <a:srgbClr val="E57200"/>
                </a:solidFill>
              </a:rPr>
              <a:t>ChatGPT</a:t>
            </a:r>
            <a:r>
              <a:rPr lang="en-US" sz="3600" b="1" dirty="0">
                <a:solidFill>
                  <a:srgbClr val="E57200"/>
                </a:solidFill>
              </a:rPr>
              <a:t> to Develop Case Studies </a:t>
            </a:r>
          </a:p>
        </p:txBody>
      </p:sp>
    </p:spTree>
    <p:extLst>
      <p:ext uri="{BB962C8B-B14F-4D97-AF65-F5344CB8AC3E}">
        <p14:creationId xmlns:p14="http://schemas.microsoft.com/office/powerpoint/2010/main" val="29931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AF07-E31E-306D-E75A-73FF53F7AF14}"/>
              </a:ext>
            </a:extLst>
          </p:cNvPr>
          <p:cNvSpPr txBox="1"/>
          <p:nvPr/>
        </p:nvSpPr>
        <p:spPr>
          <a:xfrm>
            <a:off x="480060" y="1869599"/>
            <a:ext cx="7927340" cy="4150202"/>
          </a:xfrm>
          <a:prstGeom prst="rect">
            <a:avLst/>
          </a:prstGeom>
        </p:spPr>
        <p:txBody>
          <a:bodyPr vert="horz" lIns="91440" tIns="45720" rIns="91440" bIns="45720" numCol="1" spcCol="274320" rtlCol="0">
            <a:normAutofit fontScale="62500" lnSpcReduction="20000"/>
          </a:bodyPr>
          <a:lstStyle/>
          <a:p>
            <a:pPr>
              <a:lnSpc>
                <a:spcPct val="90000"/>
              </a:lnSpc>
              <a:spcAft>
                <a:spcPts val="600"/>
              </a:spcAft>
            </a:pPr>
            <a:r>
              <a:rPr lang="en-US" sz="2800" dirty="0">
                <a:solidFill>
                  <a:srgbClr val="232D4B"/>
                </a:solidFill>
              </a:rPr>
              <a:t>Generate a realistic case study for a medical-surgical nursing course that covers the management of a patient with congestive heart failure. The case study should address the following learning objectives:</a:t>
            </a:r>
          </a:p>
          <a:p>
            <a:pPr>
              <a:lnSpc>
                <a:spcPct val="90000"/>
              </a:lnSpc>
              <a:spcAft>
                <a:spcPts val="600"/>
              </a:spcAft>
            </a:pPr>
            <a:endParaRPr lang="en-US" sz="2800" dirty="0">
              <a:solidFill>
                <a:srgbClr val="232D4B"/>
              </a:solidFill>
            </a:endParaRPr>
          </a:p>
          <a:p>
            <a:pPr>
              <a:lnSpc>
                <a:spcPct val="90000"/>
              </a:lnSpc>
              <a:spcAft>
                <a:spcPts val="600"/>
              </a:spcAft>
            </a:pPr>
            <a:r>
              <a:rPr lang="en-US" sz="2800" dirty="0">
                <a:solidFill>
                  <a:srgbClr val="232D4B"/>
                </a:solidFill>
              </a:rPr>
              <a:t>1. Identify signs and symptoms of congestive heart failure.</a:t>
            </a:r>
          </a:p>
          <a:p>
            <a:pPr>
              <a:lnSpc>
                <a:spcPct val="90000"/>
              </a:lnSpc>
              <a:spcAft>
                <a:spcPts val="600"/>
              </a:spcAft>
            </a:pPr>
            <a:r>
              <a:rPr lang="en-US" sz="2800" dirty="0">
                <a:solidFill>
                  <a:srgbClr val="232D4B"/>
                </a:solidFill>
              </a:rPr>
              <a:t>2. Interpret diagnostic test results related to congestive heart failure.</a:t>
            </a:r>
          </a:p>
          <a:p>
            <a:pPr>
              <a:lnSpc>
                <a:spcPct val="90000"/>
              </a:lnSpc>
              <a:spcAft>
                <a:spcPts val="600"/>
              </a:spcAft>
            </a:pPr>
            <a:r>
              <a:rPr lang="en-US" sz="2800" dirty="0">
                <a:solidFill>
                  <a:srgbClr val="232D4B"/>
                </a:solidFill>
              </a:rPr>
              <a:t>3. Develop a nursing care plan for a patient with congestive heart failure.</a:t>
            </a:r>
          </a:p>
          <a:p>
            <a:pPr>
              <a:lnSpc>
                <a:spcPct val="90000"/>
              </a:lnSpc>
              <a:spcAft>
                <a:spcPts val="600"/>
              </a:spcAft>
            </a:pPr>
            <a:endParaRPr lang="en-US" sz="2800" dirty="0">
              <a:solidFill>
                <a:srgbClr val="232D4B"/>
              </a:solidFill>
            </a:endParaRPr>
          </a:p>
          <a:p>
            <a:pPr>
              <a:lnSpc>
                <a:spcPct val="90000"/>
              </a:lnSpc>
              <a:spcAft>
                <a:spcPts val="600"/>
              </a:spcAft>
            </a:pPr>
            <a:r>
              <a:rPr lang="en-US" sz="2800" dirty="0">
                <a:solidFill>
                  <a:srgbClr val="232D4B"/>
                </a:solidFill>
              </a:rPr>
              <a:t>Patient demographics: 65-year-old female</a:t>
            </a:r>
          </a:p>
          <a:p>
            <a:pPr>
              <a:lnSpc>
                <a:spcPct val="90000"/>
              </a:lnSpc>
              <a:spcAft>
                <a:spcPts val="600"/>
              </a:spcAft>
            </a:pPr>
            <a:r>
              <a:rPr lang="en-US" sz="2800" dirty="0">
                <a:solidFill>
                  <a:srgbClr val="232D4B"/>
                </a:solidFill>
              </a:rPr>
              <a:t>Chief complaint: Shortness of breath and swelling in legs</a:t>
            </a:r>
          </a:p>
          <a:p>
            <a:pPr>
              <a:lnSpc>
                <a:spcPct val="90000"/>
              </a:lnSpc>
              <a:spcAft>
                <a:spcPts val="600"/>
              </a:spcAft>
            </a:pPr>
            <a:r>
              <a:rPr lang="en-US" sz="2800" dirty="0">
                <a:solidFill>
                  <a:srgbClr val="232D4B"/>
                </a:solidFill>
              </a:rPr>
              <a:t>Relevant medical history: Hypertension, type 2 diabetes</a:t>
            </a:r>
          </a:p>
          <a:p>
            <a:pPr>
              <a:lnSpc>
                <a:spcPct val="90000"/>
              </a:lnSpc>
              <a:spcAft>
                <a:spcPts val="600"/>
              </a:spcAft>
            </a:pPr>
            <a:r>
              <a:rPr lang="en-US" sz="2800" dirty="0">
                <a:solidFill>
                  <a:srgbClr val="232D4B"/>
                </a:solidFill>
              </a:rPr>
              <a:t>Clinical presentation: Include vital signs and physical examination findings</a:t>
            </a:r>
          </a:p>
          <a:p>
            <a:pPr>
              <a:lnSpc>
                <a:spcPct val="90000"/>
              </a:lnSpc>
              <a:spcAft>
                <a:spcPts val="600"/>
              </a:spcAft>
            </a:pPr>
            <a:r>
              <a:rPr lang="en-US" sz="2800" dirty="0">
                <a:solidFill>
                  <a:srgbClr val="232D4B"/>
                </a:solidFill>
              </a:rPr>
              <a:t>Diagnostic tests and results: Include relevant lab work and imaging studies</a:t>
            </a:r>
          </a:p>
          <a:p>
            <a:pPr>
              <a:lnSpc>
                <a:spcPct val="90000"/>
              </a:lnSpc>
              <a:spcAft>
                <a:spcPts val="600"/>
              </a:spcAft>
            </a:pPr>
            <a:r>
              <a:rPr lang="en-US" sz="2800" dirty="0">
                <a:solidFill>
                  <a:srgbClr val="232D4B"/>
                </a:solidFill>
              </a:rPr>
              <a:t>Clinical management: Include appropriate interventions and medications</a:t>
            </a:r>
          </a:p>
          <a:p>
            <a:pPr>
              <a:lnSpc>
                <a:spcPct val="90000"/>
              </a:lnSpc>
              <a:spcAft>
                <a:spcPts val="600"/>
              </a:spcAft>
            </a:pPr>
            <a:r>
              <a:rPr lang="en-US" sz="2800" dirty="0">
                <a:solidFill>
                  <a:srgbClr val="232D4B"/>
                </a:solidFill>
              </a:rPr>
              <a:t>Questions for discussion: List 3-5 questions to guide student analysis and decision-making</a:t>
            </a:r>
          </a:p>
        </p:txBody>
      </p:sp>
      <p:sp>
        <p:nvSpPr>
          <p:cNvPr id="6" name="TextBox 5">
            <a:extLst>
              <a:ext uri="{FF2B5EF4-FFF2-40B4-BE49-F238E27FC236}">
                <a16:creationId xmlns:a16="http://schemas.microsoft.com/office/drawing/2014/main" id="{EE09A2EA-4016-C940-EEBC-92EF198B693F}"/>
              </a:ext>
            </a:extLst>
          </p:cNvPr>
          <p:cNvSpPr txBox="1"/>
          <p:nvPr/>
        </p:nvSpPr>
        <p:spPr>
          <a:xfrm>
            <a:off x="480060" y="838199"/>
            <a:ext cx="4886018" cy="646331"/>
          </a:xfrm>
          <a:prstGeom prst="rect">
            <a:avLst/>
          </a:prstGeom>
          <a:noFill/>
        </p:spPr>
        <p:txBody>
          <a:bodyPr wrap="none" rtlCol="0">
            <a:spAutoFit/>
          </a:bodyPr>
          <a:lstStyle/>
          <a:p>
            <a:r>
              <a:rPr lang="en-US" sz="3600" b="1" dirty="0">
                <a:solidFill>
                  <a:srgbClr val="E57200"/>
                </a:solidFill>
              </a:rPr>
              <a:t>Sample </a:t>
            </a:r>
            <a:r>
              <a:rPr lang="en-US" sz="3600" b="1" dirty="0" err="1">
                <a:solidFill>
                  <a:srgbClr val="E57200"/>
                </a:solidFill>
              </a:rPr>
              <a:t>ChatGPT</a:t>
            </a:r>
            <a:r>
              <a:rPr lang="en-US" sz="3600" b="1" dirty="0">
                <a:solidFill>
                  <a:srgbClr val="E57200"/>
                </a:solidFill>
              </a:rPr>
              <a:t> Prompt</a:t>
            </a:r>
          </a:p>
        </p:txBody>
      </p:sp>
    </p:spTree>
    <p:extLst>
      <p:ext uri="{BB962C8B-B14F-4D97-AF65-F5344CB8AC3E}">
        <p14:creationId xmlns:p14="http://schemas.microsoft.com/office/powerpoint/2010/main" val="4200805414"/>
      </p:ext>
    </p:extLst>
  </p:cSld>
  <p:clrMapOvr>
    <a:masterClrMapping/>
  </p:clrMapOvr>
</p:sld>
</file>

<file path=ppt/theme/theme1.xml><?xml version="1.0" encoding="utf-8"?>
<a:theme xmlns:a="http://schemas.openxmlformats.org/drawingml/2006/main" name="1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TotalTime>
  <Words>5218</Words>
  <Application>Microsoft Macintosh PowerPoint</Application>
  <PresentationFormat>On-screen Show (4:3)</PresentationFormat>
  <Paragraphs>430</Paragraphs>
  <Slides>27</Slides>
  <Notes>7</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27</vt:i4>
      </vt:variant>
    </vt:vector>
  </HeadingPairs>
  <TitlesOfParts>
    <vt:vector size="41" baseType="lpstr">
      <vt:lpstr>Arial</vt:lpstr>
      <vt:lpstr>Calibri</vt:lpstr>
      <vt:lpstr>Franklin Gothic Medium</vt:lpstr>
      <vt:lpstr>ITC Franklin Gothic Std Demi Co</vt:lpstr>
      <vt:lpstr>ITC Franklin Gothic Std Heavy</vt:lpstr>
      <vt:lpstr>Söhne</vt:lpstr>
      <vt:lpstr>14_Custom Design</vt:lpstr>
      <vt:lpstr>1_Custom Design</vt:lpstr>
      <vt:lpstr>2_Custom Design</vt:lpstr>
      <vt:lpstr>Custom Design</vt:lpstr>
      <vt:lpstr>3_Custom Design</vt:lpstr>
      <vt:lpstr>4_Custom Design</vt:lpstr>
      <vt:lpstr>5_Custom Design</vt:lpstr>
      <vt:lpstr>6_Custom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Purcell, Meredith Michael (mmp4n)</dc:creator>
  <cp:lastModifiedBy>Acquaviva, Kimberly D. (kda8xj)</cp:lastModifiedBy>
  <cp:revision>25</cp:revision>
  <dcterms:created xsi:type="dcterms:W3CDTF">2019-08-04T23:25:44Z</dcterms:created>
  <dcterms:modified xsi:type="dcterms:W3CDTF">2023-04-04T15:49:00Z</dcterms:modified>
</cp:coreProperties>
</file>